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"/>
  </p:notesMasterIdLst>
  <p:sldIdLst>
    <p:sldId id="256" r:id="rId2"/>
    <p:sldId id="277" r:id="rId3"/>
    <p:sldId id="278" r:id="rId4"/>
    <p:sldId id="284" r:id="rId5"/>
    <p:sldId id="285" r:id="rId6"/>
    <p:sldId id="257" r:id="rId7"/>
    <p:sldId id="279" r:id="rId8"/>
    <p:sldId id="280" r:id="rId9"/>
    <p:sldId id="283" r:id="rId10"/>
    <p:sldId id="273" r:id="rId11"/>
    <p:sldId id="272" r:id="rId12"/>
    <p:sldId id="274" r:id="rId13"/>
    <p:sldId id="258" r:id="rId14"/>
    <p:sldId id="259" r:id="rId15"/>
    <p:sldId id="260" r:id="rId16"/>
    <p:sldId id="261" r:id="rId17"/>
    <p:sldId id="264" r:id="rId18"/>
    <p:sldId id="262" r:id="rId19"/>
    <p:sldId id="263" r:id="rId20"/>
    <p:sldId id="265" r:id="rId21"/>
    <p:sldId id="276" r:id="rId22"/>
    <p:sldId id="266" r:id="rId23"/>
    <p:sldId id="275" r:id="rId24"/>
    <p:sldId id="286" r:id="rId25"/>
    <p:sldId id="287" r:id="rId26"/>
    <p:sldId id="267" r:id="rId27"/>
    <p:sldId id="268" r:id="rId28"/>
    <p:sldId id="269" r:id="rId29"/>
    <p:sldId id="270" r:id="rId30"/>
    <p:sldId id="271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974" y="5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38E6CA-E77B-4936-8BCF-EF712DEA9CE7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19B1C6-AF90-4F99-A9F7-7122D66147F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3296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D08419-F6B4-483C-8A62-97DDA46D0B68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277750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D08419-F6B4-483C-8A62-97DDA46D0B68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10236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defTabSz="912813"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 marL="742950" indent="-285750" defTabSz="912813"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 marL="1143000" indent="-228600" defTabSz="912813"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 marL="1600200" indent="-228600" defTabSz="912813"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 marL="2057400" indent="-228600" defTabSz="912813"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itchFamily="2" charset="2"/>
              <a:buNone/>
            </a:pPr>
            <a:fld id="{E6F3658D-AAB7-4F7F-AB60-95A5AA07B880}" type="slidenum">
              <a:rPr lang="en-US" altLang="it-IT">
                <a:latin typeface="Arial" charset="0"/>
                <a:ea typeface="MS PGothic" pitchFamily="34" charset="-128"/>
                <a:cs typeface="Arial" charset="0"/>
              </a:rPr>
              <a:pPr>
                <a:spcBef>
                  <a:spcPct val="0"/>
                </a:spcBef>
                <a:buSzPct val="45000"/>
                <a:buFont typeface="Wingdings" pitchFamily="2" charset="2"/>
                <a:buNone/>
              </a:pPr>
              <a:t>22</a:t>
            </a:fld>
            <a:endParaRPr lang="en-US" altLang="it-IT">
              <a:latin typeface="Arial" charset="0"/>
              <a:ea typeface="MS PGothic" pitchFamily="34" charset="-128"/>
              <a:cs typeface="Arial" charset="0"/>
            </a:endParaRPr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it-IT" smtClean="0">
                <a:latin typeface="Arial" charset="0"/>
                <a:ea typeface="MS PGothic" pitchFamily="34" charset="-128"/>
              </a:rPr>
              <a:t>Question:   How did the service economy arise, what came before the modern service economy?</a:t>
            </a:r>
          </a:p>
          <a:p>
            <a:pPr eaLnBrk="1" hangingPunct="1"/>
            <a:endParaRPr lang="en-US" altLang="it-IT" smtClean="0">
              <a:latin typeface="Arial" charset="0"/>
              <a:ea typeface="MS PGothic" pitchFamily="34" charset="-128"/>
            </a:endParaRPr>
          </a:p>
          <a:p>
            <a:pPr eaLnBrk="1" hangingPunct="1"/>
            <a:r>
              <a:rPr lang="en-US" altLang="it-IT" smtClean="0">
                <a:latin typeface="Arial" charset="0"/>
                <a:ea typeface="MS PGothic" pitchFamily="34" charset="-128"/>
              </a:rPr>
              <a:t>Without going into detail, many economists and social scientists have worked to understand the rise of services, as part of the rise of modern organizations and technology…</a:t>
            </a:r>
          </a:p>
          <a:p>
            <a:pPr eaLnBrk="1" hangingPunct="1"/>
            <a:endParaRPr lang="en-US" altLang="it-IT" smtClean="0">
              <a:latin typeface="Arial" charset="0"/>
              <a:ea typeface="MS PGothic" pitchFamily="34" charset="-128"/>
            </a:endParaRPr>
          </a:p>
          <a:p>
            <a:pPr eaLnBrk="1" hangingPunct="1"/>
            <a:r>
              <a:rPr lang="en-US" altLang="it-IT" smtClean="0">
                <a:latin typeface="Arial" charset="0"/>
                <a:ea typeface="MS PGothic" pitchFamily="34" charset="-128"/>
              </a:rPr>
              <a:t>Eric Beinhocker in Origins of wealth traces estimates of the Global GDP per capita for 2 million years, nearly all the action happens from 1800 on, with the rise of the use of modern technology and more complex organizational forms.   A facinating part of the book deals with the explosion of SKU or product and service numbers.</a:t>
            </a:r>
          </a:p>
          <a:p>
            <a:pPr eaLnBrk="1" hangingPunct="1"/>
            <a:endParaRPr lang="en-US" altLang="it-IT" smtClean="0">
              <a:latin typeface="Arial" charset="0"/>
              <a:ea typeface="MS PGothic" pitchFamily="34" charset="-128"/>
            </a:endParaRPr>
          </a:p>
          <a:p>
            <a:pPr eaLnBrk="1" hangingPunct="1"/>
            <a:r>
              <a:rPr lang="en-US" altLang="it-IT" smtClean="0">
                <a:latin typeface="Arial" charset="0"/>
                <a:ea typeface="MS PGothic" pitchFamily="34" charset="-128"/>
              </a:rPr>
              <a:t>People – hunters to farmers to factory workers to (knowledge workers and entrepreneurs – what Florida calls the creative class, what pine &amp; gilmore call labor in the experience and transformation economies)…</a:t>
            </a:r>
          </a:p>
          <a:p>
            <a:pPr eaLnBrk="1" hangingPunct="1"/>
            <a:endParaRPr lang="en-US" altLang="it-IT" smtClean="0">
              <a:latin typeface="Arial" charset="0"/>
              <a:ea typeface="MS PGothic" pitchFamily="34" charset="-128"/>
            </a:endParaRPr>
          </a:p>
          <a:p>
            <a:pPr eaLnBrk="1" hangingPunct="1"/>
            <a:r>
              <a:rPr lang="en-US" altLang="it-IT" smtClean="0">
                <a:latin typeface="Arial" charset="0"/>
                <a:ea typeface="MS PGothic" pitchFamily="34" charset="-128"/>
              </a:rPr>
              <a:t>----------------------------------------------------</a:t>
            </a:r>
          </a:p>
          <a:p>
            <a:pPr eaLnBrk="1" hangingPunct="1"/>
            <a:endParaRPr lang="en-US" altLang="it-IT" smtClean="0">
              <a:latin typeface="Arial" charset="0"/>
              <a:ea typeface="MS PGothic" pitchFamily="34" charset="-128"/>
            </a:endParaRPr>
          </a:p>
          <a:p>
            <a:pPr eaLnBrk="1" hangingPunct="1"/>
            <a:r>
              <a:rPr lang="en-US" altLang="it-IT" smtClean="0">
                <a:latin typeface="Arial" charset="0"/>
                <a:ea typeface="MS PGothic" pitchFamily="34" charset="-128"/>
              </a:rPr>
              <a:t>Sources:  Porat, M. (1977) The Information Economy: Definitions and Measurements, Special Publication 77 12(1), Office of Telecommunications, US Department of Commerce.</a:t>
            </a:r>
          </a:p>
          <a:p>
            <a:pPr eaLnBrk="1" hangingPunct="1"/>
            <a:endParaRPr lang="en-US" altLang="it-IT" smtClean="0">
              <a:latin typeface="Arial" charset="0"/>
              <a:ea typeface="MS PGothic" pitchFamily="34" charset="-128"/>
            </a:endParaRPr>
          </a:p>
          <a:p>
            <a:pPr eaLnBrk="1" hangingPunct="1"/>
            <a:r>
              <a:rPr lang="en-US" altLang="it-IT" smtClean="0">
                <a:latin typeface="Arial" charset="0"/>
                <a:ea typeface="MS PGothic" pitchFamily="34" charset="-128"/>
              </a:rPr>
              <a:t>Book picture:  http://images.amazon.com/images/P/0631211020.01.LZZZZZZZ.jpg</a:t>
            </a:r>
          </a:p>
          <a:p>
            <a:pPr eaLnBrk="1" hangingPunct="1"/>
            <a:r>
              <a:rPr lang="en-US" altLang="it-IT" smtClean="0">
                <a:latin typeface="Arial" charset="0"/>
                <a:ea typeface="MS PGothic" pitchFamily="34" charset="-128"/>
              </a:rPr>
              <a:t>Author picture: http://images.google.com/imgres?imgurl=www.cso.edu/ancien_site/march_portrait.jpg&amp;imgrefurl=http://www.cso.edu/ancien_site/march_bio.htm&amp;h=270&amp;w=250&amp;sz=8&amp;tbnid=eAHBA8fmVlUJ:&amp;tbnh=108&amp;tbnw=100&amp;start=5&amp;prev=/images%3Fq%3D%2522James%2BG.%2BMarch%2522%26svnum%3D10%26hl%3Den%26lr%3D%26ie%3DUTF-8%26oe%3DUTF-8%26safe%3Doff</a:t>
            </a:r>
          </a:p>
          <a:p>
            <a:pPr eaLnBrk="1" hangingPunct="1"/>
            <a:r>
              <a:rPr lang="en-US" altLang="it-IT" smtClean="0">
                <a:latin typeface="Arial" charset="0"/>
                <a:ea typeface="MS PGothic" pitchFamily="34" charset="-128"/>
              </a:rPr>
              <a:t>Book text: http://www.amazon.com/exec/obidos/tg/detail/-/0631211020/qid=1077242349/sr=1-1/ref=sr_1_1/103-3454405-6368663?v=glance&amp;s=books</a:t>
            </a:r>
          </a:p>
          <a:p>
            <a:pPr eaLnBrk="1" hangingPunct="1"/>
            <a:endParaRPr lang="en-US" altLang="it-IT" smtClean="0">
              <a:latin typeface="Arial" charset="0"/>
              <a:ea typeface="MS PGothic" pitchFamily="34" charset="-128"/>
            </a:endParaRPr>
          </a:p>
          <a:p>
            <a:pPr eaLnBrk="1" hangingPunct="1"/>
            <a:r>
              <a:rPr lang="en-US" altLang="it-IT" smtClean="0">
                <a:latin typeface="Arial" charset="0"/>
                <a:ea typeface="MS PGothic" pitchFamily="34" charset="-128"/>
              </a:rPr>
              <a:t>Time Line: http://www.pbs.org/wgbh/amex/telephone/timeline/f_timeline.html</a:t>
            </a:r>
          </a:p>
          <a:p>
            <a:pPr eaLnBrk="1" hangingPunct="1"/>
            <a:r>
              <a:rPr lang="en-US" altLang="it-IT" smtClean="0">
                <a:latin typeface="Arial" charset="0"/>
                <a:ea typeface="MS PGothic" pitchFamily="34" charset="-128"/>
              </a:rPr>
              <a:t>Farm Labor: http://www.usda.gov/history2/text3.htm</a:t>
            </a:r>
          </a:p>
          <a:p>
            <a:pPr eaLnBrk="1" hangingPunct="1"/>
            <a:r>
              <a:rPr lang="en-US" altLang="it-IT" smtClean="0">
                <a:latin typeface="Arial" charset="0"/>
                <a:ea typeface="MS PGothic" pitchFamily="34" charset="-128"/>
              </a:rPr>
              <a:t>Brief History of Work: http://courses.nus.edu.sg/course/socsja/SC2202/Labor/Occupationsa.html</a:t>
            </a:r>
          </a:p>
          <a:p>
            <a:pPr eaLnBrk="1" hangingPunct="1"/>
            <a:endParaRPr lang="en-US" altLang="it-IT" smtClean="0">
              <a:latin typeface="Arial" charset="0"/>
              <a:ea typeface="MS PGothic" pitchFamily="34" charset="-128"/>
            </a:endParaRPr>
          </a:p>
          <a:p>
            <a:pPr eaLnBrk="1" hangingPunct="1"/>
            <a:r>
              <a:rPr lang="en-US" altLang="it-IT" smtClean="0">
                <a:latin typeface="Arial" charset="0"/>
                <a:ea typeface="MS PGothic" pitchFamily="34" charset="-128"/>
              </a:rPr>
              <a:t>1800 and the Jeffersonian ideal – citizens as independent and self sufficient</a:t>
            </a:r>
          </a:p>
          <a:p>
            <a:pPr eaLnBrk="1" hangingPunct="1"/>
            <a:endParaRPr lang="en-US" altLang="it-IT" smtClean="0">
              <a:latin typeface="Arial" charset="0"/>
              <a:ea typeface="MS PGothic" pitchFamily="34" charset="-128"/>
            </a:endParaRPr>
          </a:p>
          <a:p>
            <a:pPr eaLnBrk="1" hangingPunct="1"/>
            <a:r>
              <a:rPr lang="en-US" altLang="it-IT" smtClean="0">
                <a:latin typeface="Arial" charset="0"/>
                <a:ea typeface="MS PGothic" pitchFamily="34" charset="-128"/>
              </a:rPr>
              <a:t>1800 – mobile people called settler (move and stay), conquerors (come in to rule), or sailors (come from afar to trade), changed by 1900 to include travelers -- local travel to family, on business, leisure, schools, medical, government or military service.</a:t>
            </a:r>
          </a:p>
          <a:p>
            <a:pPr eaLnBrk="1" hangingPunct="1"/>
            <a:endParaRPr lang="en-US" altLang="it-IT" smtClean="0">
              <a:latin typeface="Arial" charset="0"/>
              <a:ea typeface="MS PGothic" pitchFamily="34" charset="-128"/>
            </a:endParaRPr>
          </a:p>
          <a:p>
            <a:pPr eaLnBrk="1" hangingPunct="1"/>
            <a:endParaRPr lang="en-US" altLang="it-IT" smtClean="0">
              <a:latin typeface="Arial" charset="0"/>
              <a:ea typeface="MS PGothic" pitchFamily="34" charset="-128"/>
            </a:endParaRPr>
          </a:p>
          <a:p>
            <a:pPr eaLnBrk="1" hangingPunct="1"/>
            <a:endParaRPr lang="en-US" altLang="it-IT" smtClean="0">
              <a:latin typeface="Arial" charset="0"/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385679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D92F2-614D-42E3-B410-E621A36CCCA3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B39E2-9B63-4C5E-A3F7-A6A25EB1E4D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1325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D92F2-614D-42E3-B410-E621A36CCCA3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B39E2-9B63-4C5E-A3F7-A6A25EB1E4D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981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D92F2-614D-42E3-B410-E621A36CCCA3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B39E2-9B63-4C5E-A3F7-A6A25EB1E4D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2743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D92F2-614D-42E3-B410-E621A36CCCA3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B39E2-9B63-4C5E-A3F7-A6A25EB1E4D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0729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D92F2-614D-42E3-B410-E621A36CCCA3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B39E2-9B63-4C5E-A3F7-A6A25EB1E4D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549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D92F2-614D-42E3-B410-E621A36CCCA3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B39E2-9B63-4C5E-A3F7-A6A25EB1E4D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583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D92F2-614D-42E3-B410-E621A36CCCA3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B39E2-9B63-4C5E-A3F7-A6A25EB1E4D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5264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D92F2-614D-42E3-B410-E621A36CCCA3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B39E2-9B63-4C5E-A3F7-A6A25EB1E4D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3488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D92F2-614D-42E3-B410-E621A36CCCA3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B39E2-9B63-4C5E-A3F7-A6A25EB1E4D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455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D92F2-614D-42E3-B410-E621A36CCCA3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B39E2-9B63-4C5E-A3F7-A6A25EB1E4D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031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D92F2-614D-42E3-B410-E621A36CCCA3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B39E2-9B63-4C5E-A3F7-A6A25EB1E4D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533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8D92F2-614D-42E3-B410-E621A36CCCA3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1B39E2-9B63-4C5E-A3F7-A6A25EB1E4D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946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journals.elsevier.com/journal-of-visual-languages-and-computing" TargetMode="External"/><Relationship Id="rId3" Type="http://schemas.openxmlformats.org/officeDocument/2006/relationships/hyperlink" Target="https://sites.google.com/dis.uniroma1.it/avi2018/" TargetMode="External"/><Relationship Id="rId7" Type="http://schemas.openxmlformats.org/officeDocument/2006/relationships/hyperlink" Target="http://www.imaging.org/Site/IST/Conferences/EI/EI_2018/Conference/C_VDA.aspx?WebsiteKey=6d978a6f-475d-46cc-bcf2-7a9e3d5f8f82&amp;New_ContentCollectionOrganizerCommon=2#New_ContentCollectionOrganizerCommon" TargetMode="External"/><Relationship Id="rId2" Type="http://schemas.openxmlformats.org/officeDocument/2006/relationships/hyperlink" Target="https://chi2018.acm.org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raphicslink.co.uk/IV2018/" TargetMode="External"/><Relationship Id="rId5" Type="http://schemas.openxmlformats.org/officeDocument/2006/relationships/hyperlink" Target="http://ieeevis.org/year/2018/welcome" TargetMode="External"/><Relationship Id="rId10" Type="http://schemas.openxmlformats.org/officeDocument/2006/relationships/hyperlink" Target="https://www.sciencedirect.com/science/article/pii/S0747563217300389?via%3Dihub" TargetMode="External"/><Relationship Id="rId4" Type="http://schemas.openxmlformats.org/officeDocument/2006/relationships/hyperlink" Target="http://www.diagrams-conference.org/2018/" TargetMode="External"/><Relationship Id="rId9" Type="http://schemas.openxmlformats.org/officeDocument/2006/relationships/hyperlink" Target="https://www.journals.elsevier.com/computers-in-human-behavior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sz="4000" dirty="0">
                <a:latin typeface="+mn-lt"/>
              </a:rPr>
              <a:t>Incontro "Data Science" </a:t>
            </a:r>
            <a:r>
              <a:rPr lang="it-IT" sz="4000" dirty="0" smtClean="0">
                <a:latin typeface="+mn-lt"/>
              </a:rPr>
              <a:t/>
            </a:r>
            <a:br>
              <a:rPr lang="it-IT" sz="4000" dirty="0" smtClean="0">
                <a:latin typeface="+mn-lt"/>
              </a:rPr>
            </a:br>
            <a:r>
              <a:rPr lang="it-IT" sz="4000" dirty="0" smtClean="0">
                <a:latin typeface="+mn-lt"/>
              </a:rPr>
              <a:t>di Bicocca </a:t>
            </a:r>
            <a:r>
              <a:rPr lang="it-IT" sz="4000" dirty="0" err="1" smtClean="0">
                <a:latin typeface="+mn-lt"/>
              </a:rPr>
              <a:t>Alumni</a:t>
            </a:r>
            <a:r>
              <a:rPr lang="it-IT" sz="4000" dirty="0" smtClean="0">
                <a:latin typeface="+mn-lt"/>
              </a:rPr>
              <a:t> </a:t>
            </a:r>
            <a:r>
              <a:rPr lang="it-IT" sz="4000" dirty="0">
                <a:latin typeface="+mn-lt"/>
              </a:rPr>
              <a:t>- 8 Ottobre </a:t>
            </a:r>
            <a:r>
              <a:rPr lang="it-IT" sz="4000" dirty="0" smtClean="0">
                <a:latin typeface="+mn-lt"/>
              </a:rPr>
              <a:t>2018</a:t>
            </a:r>
            <a:br>
              <a:rPr lang="it-IT" sz="4000" dirty="0" smtClean="0">
                <a:latin typeface="+mn-lt"/>
              </a:rPr>
            </a:br>
            <a:r>
              <a:rPr lang="it-IT" sz="4000" dirty="0" smtClean="0">
                <a:latin typeface="+mn-lt"/>
              </a:rPr>
              <a:t>Carlo Batini</a:t>
            </a:r>
            <a:br>
              <a:rPr lang="it-IT" sz="4000" dirty="0" smtClean="0">
                <a:latin typeface="+mn-lt"/>
              </a:rPr>
            </a:br>
            <a:r>
              <a:rPr lang="it-IT" sz="4000" dirty="0" smtClean="0">
                <a:latin typeface="+mn-lt"/>
              </a:rPr>
              <a:t>batini@disco.unimib.it </a:t>
            </a:r>
            <a:endParaRPr lang="en-US" sz="4000" dirty="0">
              <a:latin typeface="+mn-lt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4420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649" y="267691"/>
            <a:ext cx="7886700" cy="744145"/>
          </a:xfrm>
        </p:spPr>
        <p:txBody>
          <a:bodyPr/>
          <a:lstStyle/>
          <a:p>
            <a:pPr algn="ctr"/>
            <a:r>
              <a:rPr lang="it-IT" dirty="0" smtClean="0"/>
              <a:t>Statistico</a:t>
            </a:r>
            <a:endParaRPr lang="en-US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02367" y="1289155"/>
            <a:ext cx="8739265" cy="5179101"/>
          </a:xfrm>
        </p:spPr>
        <p:txBody>
          <a:bodyPr>
            <a:normAutofit/>
          </a:bodyPr>
          <a:lstStyle/>
          <a:p>
            <a:r>
              <a:rPr lang="it-IT" dirty="0" smtClean="0"/>
              <a:t>Lo </a:t>
            </a:r>
            <a:r>
              <a:rPr lang="it-IT" dirty="0"/>
              <a:t>sviluppo di questa ultima classe di modelli ha dato la nascita a quello che oggi viene chiamato </a:t>
            </a:r>
            <a:r>
              <a:rPr lang="it-IT" b="1" dirty="0">
                <a:solidFill>
                  <a:srgbClr val="FF0000"/>
                </a:solidFill>
              </a:rPr>
              <a:t>machine </a:t>
            </a:r>
            <a:r>
              <a:rPr lang="it-IT" b="1" dirty="0" err="1">
                <a:solidFill>
                  <a:srgbClr val="FF0000"/>
                </a:solidFill>
              </a:rPr>
              <a:t>learning</a:t>
            </a:r>
            <a:r>
              <a:rPr lang="it-IT" b="1" dirty="0">
                <a:solidFill>
                  <a:srgbClr val="FF0000"/>
                </a:solidFill>
              </a:rPr>
              <a:t> o </a:t>
            </a:r>
            <a:r>
              <a:rPr lang="it-IT" b="1" dirty="0" err="1">
                <a:solidFill>
                  <a:srgbClr val="FF0000"/>
                </a:solidFill>
              </a:rPr>
              <a:t>statistical</a:t>
            </a:r>
            <a:r>
              <a:rPr lang="it-IT" b="1" dirty="0">
                <a:solidFill>
                  <a:srgbClr val="FF0000"/>
                </a:solidFill>
              </a:rPr>
              <a:t> </a:t>
            </a:r>
            <a:r>
              <a:rPr lang="it-IT" b="1" dirty="0" err="1">
                <a:solidFill>
                  <a:srgbClr val="FF0000"/>
                </a:solidFill>
              </a:rPr>
              <a:t>learning</a:t>
            </a:r>
            <a:r>
              <a:rPr lang="it-IT" dirty="0"/>
              <a:t>, che negli anni '90 veniva generalmente chiamato </a:t>
            </a:r>
            <a:r>
              <a:rPr lang="it-IT" b="1" dirty="0">
                <a:solidFill>
                  <a:srgbClr val="FF0000"/>
                </a:solidFill>
              </a:rPr>
              <a:t>data </a:t>
            </a:r>
            <a:r>
              <a:rPr lang="it-IT" b="1" dirty="0" err="1">
                <a:solidFill>
                  <a:srgbClr val="FF0000"/>
                </a:solidFill>
              </a:rPr>
              <a:t>mining</a:t>
            </a:r>
            <a:r>
              <a:rPr lang="it-IT" dirty="0"/>
              <a:t>. </a:t>
            </a:r>
            <a:endParaRPr lang="it-IT" dirty="0" smtClean="0"/>
          </a:p>
          <a:p>
            <a:r>
              <a:rPr lang="it-IT" dirty="0" smtClean="0"/>
              <a:t>Infatti</a:t>
            </a:r>
            <a:r>
              <a:rPr lang="it-IT" dirty="0"/>
              <a:t>, se si guarda agli autori dei metodi comparsi per primi in letteratura si trovano molti statistici: Leo </a:t>
            </a:r>
            <a:r>
              <a:rPr lang="it-IT" dirty="0" err="1"/>
              <a:t>Breiman</a:t>
            </a:r>
            <a:r>
              <a:rPr lang="it-IT" dirty="0"/>
              <a:t>, Jerome Friedman, Vladimir </a:t>
            </a:r>
            <a:r>
              <a:rPr lang="it-IT" dirty="0" err="1"/>
              <a:t>Vapnik</a:t>
            </a:r>
            <a:r>
              <a:rPr lang="it-IT" dirty="0"/>
              <a:t>, Trevor </a:t>
            </a:r>
            <a:r>
              <a:rPr lang="it-IT" dirty="0" err="1"/>
              <a:t>Hastie</a:t>
            </a:r>
            <a:r>
              <a:rPr lang="it-IT" dirty="0"/>
              <a:t>, Robert </a:t>
            </a:r>
            <a:r>
              <a:rPr lang="it-IT" dirty="0" err="1"/>
              <a:t>Tibshirani</a:t>
            </a:r>
            <a:r>
              <a:rPr lang="it-IT" dirty="0"/>
              <a:t>. </a:t>
            </a:r>
            <a:endParaRPr lang="it-IT" dirty="0" smtClean="0"/>
          </a:p>
          <a:p>
            <a:r>
              <a:rPr lang="it-IT" dirty="0" smtClean="0"/>
              <a:t>Le origini </a:t>
            </a:r>
            <a:r>
              <a:rPr lang="it-IT" dirty="0"/>
              <a:t>di metodi ancora insegnati nei corsi di machine </a:t>
            </a:r>
            <a:r>
              <a:rPr lang="it-IT" dirty="0" err="1"/>
              <a:t>learning</a:t>
            </a:r>
            <a:r>
              <a:rPr lang="it-IT" dirty="0"/>
              <a:t> come l'analisi discriminante e la regressione logistica si perdono alle origini della statistica tra il 1800 e il 1900</a:t>
            </a:r>
            <a:r>
              <a:rPr lang="it-IT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6310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058940"/>
          </a:xfrm>
        </p:spPr>
        <p:txBody>
          <a:bodyPr/>
          <a:lstStyle/>
          <a:p>
            <a:pPr algn="ctr"/>
            <a:r>
              <a:rPr lang="it-IT" dirty="0" smtClean="0"/>
              <a:t>Statistico</a:t>
            </a:r>
            <a:endParaRPr lang="en-US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07298" y="1671403"/>
            <a:ext cx="8566879" cy="4864308"/>
          </a:xfrm>
        </p:spPr>
        <p:txBody>
          <a:bodyPr>
            <a:normAutofit fontScale="92500" lnSpcReduction="10000"/>
          </a:bodyPr>
          <a:lstStyle/>
          <a:p>
            <a:r>
              <a:rPr lang="it-IT" dirty="0" smtClean="0"/>
              <a:t>Per </a:t>
            </a:r>
            <a:r>
              <a:rPr lang="it-IT" dirty="0"/>
              <a:t>quanto riguarda gli informatici, vi è sempre stato un filone di studiosi interessati alla formalizzazione e riproduzione dell'intelligenza umana per mezzo di calcolatori (intelligenza artificiale). </a:t>
            </a:r>
            <a:endParaRPr lang="it-IT" dirty="0" smtClean="0"/>
          </a:p>
          <a:p>
            <a:r>
              <a:rPr lang="it-IT" dirty="0" smtClean="0"/>
              <a:t>La </a:t>
            </a:r>
            <a:r>
              <a:rPr lang="it-IT" dirty="0"/>
              <a:t>loro interazione con psicologi e neurologi ha portato, per esempio, allo sviluppo delle reti neurali. </a:t>
            </a:r>
            <a:endParaRPr lang="it-IT" dirty="0" smtClean="0"/>
          </a:p>
          <a:p>
            <a:r>
              <a:rPr lang="it-IT" dirty="0" smtClean="0"/>
              <a:t>Tuttavia il contributo </a:t>
            </a:r>
            <a:r>
              <a:rPr lang="it-IT" dirty="0"/>
              <a:t>più notevole che gli informatici hanno dato negli ultimi anni alla data science consiste nello sviluppo di </a:t>
            </a:r>
            <a:r>
              <a:rPr lang="it-IT" b="1" dirty="0">
                <a:solidFill>
                  <a:srgbClr val="FF0000"/>
                </a:solidFill>
              </a:rPr>
              <a:t>modelli formali per l'organizzazione e gestione di dati non tabellari </a:t>
            </a:r>
            <a:r>
              <a:rPr lang="it-IT" dirty="0"/>
              <a:t>(non strutturati), nell'implementazione di tali modelli e nell'ideazione di </a:t>
            </a:r>
            <a:r>
              <a:rPr lang="it-IT" b="1" dirty="0">
                <a:solidFill>
                  <a:srgbClr val="FF0000"/>
                </a:solidFill>
              </a:rPr>
              <a:t>sistemi estremamente scalabili </a:t>
            </a:r>
            <a:r>
              <a:rPr lang="it-IT" dirty="0"/>
              <a:t>per l'applicazione degli algoritmi di machine </a:t>
            </a:r>
            <a:r>
              <a:rPr lang="it-IT" dirty="0" err="1"/>
              <a:t>learning</a:t>
            </a:r>
            <a:r>
              <a:rPr lang="it-IT" dirty="0"/>
              <a:t> a masse crescenti di dati. </a:t>
            </a:r>
            <a:br>
              <a:rPr lang="it-IT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5365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66126" y="1549349"/>
            <a:ext cx="7886700" cy="1325563"/>
          </a:xfrm>
        </p:spPr>
        <p:txBody>
          <a:bodyPr/>
          <a:lstStyle/>
          <a:p>
            <a:pPr algn="ctr"/>
            <a:r>
              <a:rPr lang="it-IT" dirty="0" smtClean="0">
                <a:latin typeface="+mn-lt"/>
              </a:rPr>
              <a:t>Informatico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135947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34715" y="387612"/>
            <a:ext cx="8566878" cy="1088920"/>
          </a:xfrm>
        </p:spPr>
        <p:txBody>
          <a:bodyPr>
            <a:normAutofit fontScale="90000"/>
          </a:bodyPr>
          <a:lstStyle/>
          <a:p>
            <a:r>
              <a:rPr lang="it-IT" sz="3100" dirty="0">
                <a:latin typeface="+mn-lt"/>
              </a:rPr>
              <a:t>C</a:t>
            </a:r>
            <a:r>
              <a:rPr lang="it-IT" sz="3100" dirty="0" smtClean="0">
                <a:latin typeface="+mn-lt"/>
              </a:rPr>
              <a:t>he </a:t>
            </a:r>
            <a:r>
              <a:rPr lang="it-IT" sz="3100" dirty="0">
                <a:latin typeface="+mn-lt"/>
              </a:rPr>
              <a:t>cosa rende “science” la data science? in che modo estende lo scopo del </a:t>
            </a:r>
            <a:r>
              <a:rPr lang="it-IT" sz="3100" i="1" dirty="0">
                <a:latin typeface="+mn-lt"/>
              </a:rPr>
              <a:t>data </a:t>
            </a:r>
            <a:r>
              <a:rPr lang="it-IT" sz="3100" i="1" dirty="0" err="1">
                <a:latin typeface="+mn-lt"/>
              </a:rPr>
              <a:t>mining</a:t>
            </a:r>
            <a:r>
              <a:rPr lang="it-IT" sz="3100" dirty="0">
                <a:latin typeface="+mn-lt"/>
              </a:rPr>
              <a:t> e del </a:t>
            </a:r>
            <a:r>
              <a:rPr lang="it-IT" sz="3100" i="1" dirty="0">
                <a:latin typeface="+mn-lt"/>
              </a:rPr>
              <a:t>machine </a:t>
            </a:r>
            <a:r>
              <a:rPr lang="it-IT" sz="3100" i="1" dirty="0" err="1">
                <a:latin typeface="+mn-lt"/>
              </a:rPr>
              <a:t>learning</a:t>
            </a:r>
            <a:r>
              <a:rPr lang="it-IT" sz="3100" dirty="0" smtClean="0">
                <a:latin typeface="+mn-lt"/>
              </a:rPr>
              <a:t>?</a:t>
            </a:r>
            <a:endParaRPr lang="en-US" dirty="0">
              <a:latin typeface="+mn-lt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9764" y="1825624"/>
            <a:ext cx="8641829" cy="4627641"/>
          </a:xfrm>
        </p:spPr>
        <p:txBody>
          <a:bodyPr>
            <a:normAutofit fontScale="92500" lnSpcReduction="20000"/>
          </a:bodyPr>
          <a:lstStyle/>
          <a:p>
            <a:r>
              <a:rPr lang="it-IT" dirty="0" smtClean="0"/>
              <a:t>L’analisi </a:t>
            </a:r>
            <a:r>
              <a:rPr lang="it-IT" dirty="0"/>
              <a:t>dei dati è considerata da chi se ne occupa attivamente, a livello di ricerca universitaria o industriale, più un’arte che non una scienza. </a:t>
            </a:r>
            <a:endParaRPr lang="it-IT" dirty="0" smtClean="0"/>
          </a:p>
          <a:p>
            <a:r>
              <a:rPr lang="it-IT" dirty="0" smtClean="0"/>
              <a:t>La </a:t>
            </a:r>
            <a:r>
              <a:rPr lang="it-IT" dirty="0"/>
              <a:t>Data Science, disciplina appena </a:t>
            </a:r>
            <a:r>
              <a:rPr lang="it-IT" dirty="0" smtClean="0"/>
              <a:t>nata, </a:t>
            </a:r>
            <a:r>
              <a:rPr lang="it-IT" dirty="0"/>
              <a:t>ha l’ambizione </a:t>
            </a:r>
            <a:r>
              <a:rPr lang="it-IT" dirty="0" smtClean="0"/>
              <a:t>di </a:t>
            </a:r>
            <a:r>
              <a:rPr lang="it-IT" dirty="0"/>
              <a:t>rendere meno arte e più scienza l’analisi dei dati, ove questo sia possibile. </a:t>
            </a:r>
            <a:endParaRPr lang="it-IT" dirty="0" smtClean="0"/>
          </a:p>
          <a:p>
            <a:r>
              <a:rPr lang="it-IT" dirty="0" smtClean="0"/>
              <a:t>La </a:t>
            </a:r>
            <a:r>
              <a:rPr lang="it-IT" dirty="0"/>
              <a:t>Data Science a mio parere non estende data </a:t>
            </a:r>
            <a:r>
              <a:rPr lang="it-IT" dirty="0" err="1"/>
              <a:t>mining</a:t>
            </a:r>
            <a:r>
              <a:rPr lang="it-IT" dirty="0"/>
              <a:t> e machine </a:t>
            </a:r>
            <a:r>
              <a:rPr lang="it-IT" dirty="0" err="1"/>
              <a:t>learning</a:t>
            </a:r>
            <a:r>
              <a:rPr lang="it-IT" dirty="0"/>
              <a:t> ma le integra, cercando di riconciliarle, vale a dire, tenta di mediare tra l’onnipotenza presunta del dato e la troppo spesso scontata superiorità dell’uomo sulla macchina. </a:t>
            </a:r>
            <a:endParaRPr lang="it-IT" dirty="0" smtClean="0"/>
          </a:p>
          <a:p>
            <a:r>
              <a:rPr lang="it-IT" dirty="0" smtClean="0"/>
              <a:t>Sistemi </a:t>
            </a:r>
            <a:r>
              <a:rPr lang="it-IT" dirty="0"/>
              <a:t>differenti, uomo e macchina, hanno abilità e prestazioni differenti a seconda dei compiti e delle finalità per le quali sono state “progettate e programmate”.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86498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12230" y="200234"/>
            <a:ext cx="8125606" cy="1325563"/>
          </a:xfrm>
        </p:spPr>
        <p:txBody>
          <a:bodyPr>
            <a:noAutofit/>
          </a:bodyPr>
          <a:lstStyle/>
          <a:p>
            <a:r>
              <a:rPr lang="it-IT" sz="2400" dirty="0" smtClean="0">
                <a:latin typeface="+mn-lt"/>
              </a:rPr>
              <a:t>Si dice </a:t>
            </a:r>
            <a:r>
              <a:rPr lang="it-IT" sz="2400" dirty="0">
                <a:latin typeface="+mn-lt"/>
              </a:rPr>
              <a:t>che nella data science gli obiettivi delle due culture (statistica, computer science) siano spesso </a:t>
            </a:r>
            <a:r>
              <a:rPr lang="it-IT" sz="2400" dirty="0" smtClean="0">
                <a:latin typeface="+mn-lt"/>
              </a:rPr>
              <a:t>in contrapposizione</a:t>
            </a:r>
            <a:r>
              <a:rPr lang="it-IT" sz="2400" dirty="0">
                <a:latin typeface="+mn-lt"/>
              </a:rPr>
              <a:t>: quanto c’è di vero?, qual è la percezione nei vostri ambienti</a:t>
            </a:r>
            <a:r>
              <a:rPr lang="it-IT" sz="2400" dirty="0" smtClean="0">
                <a:latin typeface="+mn-lt"/>
              </a:rPr>
              <a:t>?</a:t>
            </a:r>
            <a:endParaRPr lang="en-US" sz="3600" dirty="0">
              <a:latin typeface="+mn-lt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92308" y="1701384"/>
            <a:ext cx="8641830" cy="4886793"/>
          </a:xfrm>
        </p:spPr>
        <p:txBody>
          <a:bodyPr>
            <a:normAutofit fontScale="92500" lnSpcReduction="20000"/>
          </a:bodyPr>
          <a:lstStyle/>
          <a:p>
            <a:r>
              <a:rPr lang="it-IT" dirty="0" smtClean="0"/>
              <a:t>Non </a:t>
            </a:r>
            <a:r>
              <a:rPr lang="it-IT" dirty="0"/>
              <a:t>si tratta solo di una sensazione, la contrapposizione è reale e storicamente nasce da due punti di vista molto differenti, </a:t>
            </a:r>
            <a:endParaRPr lang="it-IT" dirty="0" smtClean="0"/>
          </a:p>
          <a:p>
            <a:pPr lvl="1"/>
            <a:r>
              <a:rPr lang="it-IT" sz="2600" dirty="0" smtClean="0"/>
              <a:t>uno </a:t>
            </a:r>
            <a:r>
              <a:rPr lang="it-IT" sz="2600" dirty="0"/>
              <a:t>legato al concetto di </a:t>
            </a:r>
            <a:r>
              <a:rPr lang="it-IT" sz="2600" b="1" dirty="0">
                <a:solidFill>
                  <a:srgbClr val="FF0000"/>
                </a:solidFill>
              </a:rPr>
              <a:t>modello</a:t>
            </a:r>
            <a:r>
              <a:rPr lang="it-IT" sz="2600" dirty="0">
                <a:solidFill>
                  <a:srgbClr val="FF0000"/>
                </a:solidFill>
              </a:rPr>
              <a:t> </a:t>
            </a:r>
            <a:r>
              <a:rPr lang="it-IT" sz="2600" dirty="0"/>
              <a:t>come effettiva rappresentazione di un sistema o comunque come approssimazione adeguata alla realtà e </a:t>
            </a:r>
            <a:endParaRPr lang="it-IT" sz="2600" dirty="0" smtClean="0"/>
          </a:p>
          <a:p>
            <a:pPr lvl="1"/>
            <a:r>
              <a:rPr lang="it-IT" sz="2600" dirty="0" smtClean="0"/>
              <a:t>l’altra </a:t>
            </a:r>
            <a:r>
              <a:rPr lang="it-IT" sz="2600" dirty="0"/>
              <a:t>dall’idea che disponendo di sufficienti quantità di dati e con opportuni programmi ed algoritmi </a:t>
            </a:r>
            <a:r>
              <a:rPr lang="it-IT" sz="2600" b="1" dirty="0">
                <a:solidFill>
                  <a:srgbClr val="FF0000"/>
                </a:solidFill>
              </a:rPr>
              <a:t>è possibile imparare a svolgere un qualsiasi compito indipendentemente dalla sua complessità</a:t>
            </a:r>
            <a:r>
              <a:rPr lang="it-IT" sz="2600" dirty="0"/>
              <a:t>. </a:t>
            </a:r>
            <a:endParaRPr lang="it-IT" sz="2600" dirty="0" smtClean="0"/>
          </a:p>
          <a:p>
            <a:r>
              <a:rPr lang="it-IT" dirty="0" smtClean="0"/>
              <a:t>La </a:t>
            </a:r>
            <a:r>
              <a:rPr lang="it-IT" dirty="0"/>
              <a:t>visione statistica </a:t>
            </a:r>
            <a:r>
              <a:rPr lang="it-IT" b="1" dirty="0">
                <a:solidFill>
                  <a:srgbClr val="FF0000"/>
                </a:solidFill>
              </a:rPr>
              <a:t>pone a carico del dato la non aderenza </a:t>
            </a:r>
            <a:r>
              <a:rPr lang="it-IT" dirty="0"/>
              <a:t>con quanto previsto in base al modello mentre </a:t>
            </a:r>
            <a:endParaRPr lang="it-IT" dirty="0" smtClean="0"/>
          </a:p>
          <a:p>
            <a:r>
              <a:rPr lang="it-IT" dirty="0" smtClean="0"/>
              <a:t>l’approccio </a:t>
            </a:r>
            <a:r>
              <a:rPr lang="it-IT" dirty="0"/>
              <a:t>informatico pone sullo sfondo la questione del modello fino al punto di </a:t>
            </a:r>
            <a:r>
              <a:rPr lang="it-IT" b="1" dirty="0">
                <a:solidFill>
                  <a:srgbClr val="FF0000"/>
                </a:solidFill>
              </a:rPr>
              <a:t>mettere in discussione che ne esista uno </a:t>
            </a:r>
            <a:r>
              <a:rPr lang="it-IT" dirty="0"/>
              <a:t>dal quale originano i dati disponibili per il particolare dominio considerato.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7476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7220" y="365126"/>
            <a:ext cx="8259580" cy="1141385"/>
          </a:xfrm>
        </p:spPr>
        <p:txBody>
          <a:bodyPr>
            <a:normAutofit fontScale="90000"/>
          </a:bodyPr>
          <a:lstStyle/>
          <a:p>
            <a:pPr algn="ctr"/>
            <a:r>
              <a:rPr lang="it-IT" sz="3600" dirty="0">
                <a:latin typeface="+mn-lt"/>
              </a:rPr>
              <a:t>Q</a:t>
            </a:r>
            <a:r>
              <a:rPr lang="it-IT" sz="3600" dirty="0" smtClean="0">
                <a:latin typeface="+mn-lt"/>
              </a:rPr>
              <a:t>uali </a:t>
            </a:r>
            <a:r>
              <a:rPr lang="it-IT" sz="3600" dirty="0">
                <a:latin typeface="+mn-lt"/>
              </a:rPr>
              <a:t>elementi in particolare hanno permesso il successo della data science negli ultimi anni? </a:t>
            </a:r>
            <a:endParaRPr lang="en-US" dirty="0">
              <a:latin typeface="+mn-lt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dirty="0" smtClean="0"/>
              <a:t>Il successo </a:t>
            </a:r>
            <a:r>
              <a:rPr lang="it-IT" dirty="0"/>
              <a:t>è imputabile a tre fattori principali; </a:t>
            </a:r>
            <a:endParaRPr lang="it-IT" dirty="0" smtClean="0"/>
          </a:p>
          <a:p>
            <a:r>
              <a:rPr lang="it-IT" dirty="0" smtClean="0"/>
              <a:t>disponibilità </a:t>
            </a:r>
            <a:r>
              <a:rPr lang="it-IT" dirty="0"/>
              <a:t>di </a:t>
            </a:r>
            <a:r>
              <a:rPr lang="it-IT" b="1" dirty="0">
                <a:solidFill>
                  <a:srgbClr val="FF0000"/>
                </a:solidFill>
              </a:rPr>
              <a:t>enormi quantità di dati a costi risibili. </a:t>
            </a:r>
            <a:r>
              <a:rPr lang="it-IT" dirty="0"/>
              <a:t>Questi dati vengono raccolti, memorizzati e certificati in quanto se ne intuisce o conosce l’enorme valore che essi contengono in termini di potenziale conoscenza o di valore economico, </a:t>
            </a:r>
          </a:p>
          <a:p>
            <a:r>
              <a:rPr lang="it-IT" b="1" dirty="0" smtClean="0">
                <a:solidFill>
                  <a:srgbClr val="FF0000"/>
                </a:solidFill>
              </a:rPr>
              <a:t>costo </a:t>
            </a:r>
            <a:r>
              <a:rPr lang="it-IT" b="1" dirty="0">
                <a:solidFill>
                  <a:srgbClr val="FF0000"/>
                </a:solidFill>
              </a:rPr>
              <a:t>ridotto della tecnologia</a:t>
            </a:r>
            <a:r>
              <a:rPr lang="it-IT" dirty="0"/>
              <a:t>, disponibilità di dispositivi di memorizzazione e computazione a costi molto bassi, in sostanza </a:t>
            </a:r>
            <a:r>
              <a:rPr lang="it-IT" dirty="0" err="1"/>
              <a:t>cio’</a:t>
            </a:r>
            <a:r>
              <a:rPr lang="it-IT" dirty="0"/>
              <a:t> che in passato era distintivo oggi è una commodity, </a:t>
            </a:r>
          </a:p>
          <a:p>
            <a:r>
              <a:rPr lang="it-IT" b="1" dirty="0" smtClean="0">
                <a:solidFill>
                  <a:srgbClr val="FF0000"/>
                </a:solidFill>
              </a:rPr>
              <a:t>disponibilità </a:t>
            </a:r>
            <a:r>
              <a:rPr lang="it-IT" b="1" dirty="0">
                <a:solidFill>
                  <a:srgbClr val="FF0000"/>
                </a:solidFill>
              </a:rPr>
              <a:t>di risultati metodologici, modellistici ed algoritmici </a:t>
            </a:r>
            <a:r>
              <a:rPr lang="it-IT" dirty="0"/>
              <a:t>che consentono di apprendere da grandi quantità di dati.</a:t>
            </a: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31370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2800" dirty="0">
                <a:latin typeface="+mn-lt"/>
              </a:rPr>
              <a:t>C</a:t>
            </a:r>
            <a:r>
              <a:rPr lang="it-IT" sz="2800" dirty="0" smtClean="0">
                <a:latin typeface="+mn-lt"/>
              </a:rPr>
              <a:t>’è </a:t>
            </a:r>
            <a:r>
              <a:rPr lang="it-IT" sz="2800" dirty="0">
                <a:latin typeface="+mn-lt"/>
              </a:rPr>
              <a:t>sinergia tra accademia ed industria nell’evoluzione della </a:t>
            </a:r>
            <a:r>
              <a:rPr lang="it-IT" sz="2800" i="1" dirty="0">
                <a:latin typeface="+mn-lt"/>
              </a:rPr>
              <a:t>data science</a:t>
            </a:r>
            <a:r>
              <a:rPr lang="it-IT" sz="2800" dirty="0">
                <a:latin typeface="+mn-lt"/>
              </a:rPr>
              <a:t>? quali sono le sfide per l’industria?, </a:t>
            </a:r>
            <a:r>
              <a:rPr lang="it-IT" sz="2800" dirty="0" smtClean="0">
                <a:latin typeface="+mn-lt"/>
              </a:rPr>
              <a:t/>
            </a:r>
            <a:br>
              <a:rPr lang="it-IT" sz="2800" dirty="0" smtClean="0">
                <a:latin typeface="+mn-lt"/>
              </a:rPr>
            </a:br>
            <a:r>
              <a:rPr lang="it-IT" sz="2800" dirty="0" smtClean="0">
                <a:latin typeface="+mn-lt"/>
              </a:rPr>
              <a:t>quali </a:t>
            </a:r>
            <a:r>
              <a:rPr lang="it-IT" sz="2800" dirty="0">
                <a:latin typeface="+mn-lt"/>
              </a:rPr>
              <a:t>sono le sfide per la ricerca in università</a:t>
            </a:r>
            <a:r>
              <a:rPr lang="it-IT" sz="2800" dirty="0" smtClean="0">
                <a:latin typeface="+mn-lt"/>
              </a:rPr>
              <a:t>?</a:t>
            </a:r>
            <a:endParaRPr lang="en-US" sz="3600" dirty="0">
              <a:latin typeface="+mn-lt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03796" y="2076136"/>
            <a:ext cx="8268013" cy="4123311"/>
          </a:xfrm>
        </p:spPr>
        <p:txBody>
          <a:bodyPr>
            <a:normAutofit/>
          </a:bodyPr>
          <a:lstStyle/>
          <a:p>
            <a:r>
              <a:rPr lang="it-IT" dirty="0" smtClean="0"/>
              <a:t>La </a:t>
            </a:r>
            <a:r>
              <a:rPr lang="it-IT" dirty="0"/>
              <a:t>risposta </a:t>
            </a:r>
            <a:r>
              <a:rPr lang="it-IT" dirty="0" smtClean="0"/>
              <a:t>dipende dal </a:t>
            </a:r>
            <a:r>
              <a:rPr lang="it-IT" dirty="0"/>
              <a:t>contesto al quale ci si riferisce. </a:t>
            </a:r>
            <a:endParaRPr lang="it-IT" dirty="0" smtClean="0"/>
          </a:p>
          <a:p>
            <a:r>
              <a:rPr lang="it-IT" dirty="0" smtClean="0"/>
              <a:t>Nel </a:t>
            </a:r>
            <a:r>
              <a:rPr lang="it-IT" dirty="0"/>
              <a:t>mondo, paesi più reattivi e dinamici del nostro, lavorano da circa 10 anni in una direzione di sviluppo costante e di investimenti cospicui. </a:t>
            </a:r>
            <a:endParaRPr lang="it-IT" dirty="0" smtClean="0"/>
          </a:p>
          <a:p>
            <a:r>
              <a:rPr lang="it-IT" dirty="0" smtClean="0"/>
              <a:t>Nel </a:t>
            </a:r>
            <a:r>
              <a:rPr lang="it-IT" dirty="0"/>
              <a:t>contesto italiano le cose si stanno muovendo </a:t>
            </a:r>
            <a:r>
              <a:rPr lang="it-IT" dirty="0" err="1"/>
              <a:t>piu’</a:t>
            </a:r>
            <a:r>
              <a:rPr lang="it-IT" dirty="0"/>
              <a:t> lentamente e con investimenti contenuti e non tali da stimolare un ecosistema 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38472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081425"/>
          </a:xfrm>
        </p:spPr>
        <p:txBody>
          <a:bodyPr>
            <a:noAutofit/>
          </a:bodyPr>
          <a:lstStyle/>
          <a:p>
            <a:r>
              <a:rPr lang="en-US" sz="3200" dirty="0"/>
              <a:t/>
            </a:r>
            <a:br>
              <a:rPr lang="en-US" sz="3200" dirty="0"/>
            </a:br>
            <a:r>
              <a:rPr lang="it-IT" sz="3200" dirty="0"/>
              <a:t>il ruolo della visualizzazione nella data science, c’è ricerca anche in questa direzione?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19724" y="1645742"/>
            <a:ext cx="8439461" cy="497241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it-IT" dirty="0"/>
              <a:t>Sulla visualizzazione dei dati l'attività di ricerca è cospicua, rilevante e coinvolge </a:t>
            </a:r>
            <a:r>
              <a:rPr lang="it-IT" dirty="0" err="1"/>
              <a:t>numerossisimi</a:t>
            </a:r>
            <a:r>
              <a:rPr lang="it-IT" dirty="0"/>
              <a:t> ricercatori in tutto il mondo. Ogni anno sono numerosi i lavori pubblicati negli atti di conferenze più o meno direttamente focalizzate sulla visualizzazione in data science, quali ad esempio: </a:t>
            </a:r>
          </a:p>
          <a:p>
            <a:r>
              <a:rPr lang="it-IT" dirty="0">
                <a:hlinkClick r:id="rId2"/>
              </a:rPr>
              <a:t>CHI </a:t>
            </a:r>
            <a:r>
              <a:rPr lang="it-IT" dirty="0"/>
              <a:t>(Human Computer </a:t>
            </a:r>
            <a:r>
              <a:rPr lang="it-IT" dirty="0" err="1"/>
              <a:t>Interaction</a:t>
            </a:r>
            <a:r>
              <a:rPr lang="it-IT" dirty="0"/>
              <a:t>) </a:t>
            </a:r>
          </a:p>
          <a:p>
            <a:r>
              <a:rPr lang="it-IT" dirty="0">
                <a:hlinkClick r:id="rId3"/>
              </a:rPr>
              <a:t>AVI (Advanced Visual </a:t>
            </a:r>
            <a:r>
              <a:rPr lang="it-IT" dirty="0" err="1">
                <a:hlinkClick r:id="rId3"/>
              </a:rPr>
              <a:t>Interfaces</a:t>
            </a:r>
            <a:r>
              <a:rPr lang="it-IT" dirty="0"/>
              <a:t>), </a:t>
            </a:r>
          </a:p>
          <a:p>
            <a:r>
              <a:rPr lang="it-IT" dirty="0" err="1">
                <a:hlinkClick r:id="rId4"/>
              </a:rPr>
              <a:t>Diagrams</a:t>
            </a:r>
            <a:r>
              <a:rPr lang="it-IT" dirty="0">
                <a:hlinkClick r:id="rId4"/>
              </a:rPr>
              <a:t> (</a:t>
            </a:r>
            <a:r>
              <a:rPr lang="it-IT" dirty="0" err="1">
                <a:hlinkClick r:id="rId4"/>
              </a:rPr>
              <a:t>Theory</a:t>
            </a:r>
            <a:r>
              <a:rPr lang="it-IT" dirty="0">
                <a:hlinkClick r:id="rId4"/>
              </a:rPr>
              <a:t> and Application of </a:t>
            </a:r>
            <a:r>
              <a:rPr lang="it-IT" dirty="0" err="1">
                <a:hlinkClick r:id="rId4"/>
              </a:rPr>
              <a:t>Diagrams</a:t>
            </a:r>
            <a:r>
              <a:rPr lang="it-IT" dirty="0">
                <a:hlinkClick r:id="rId4"/>
              </a:rPr>
              <a:t>)</a:t>
            </a:r>
            <a:r>
              <a:rPr lang="it-IT" dirty="0"/>
              <a:t>, </a:t>
            </a:r>
          </a:p>
          <a:p>
            <a:r>
              <a:rPr lang="it-IT" dirty="0">
                <a:hlinkClick r:id="rId5"/>
              </a:rPr>
              <a:t>IEEE VIS</a:t>
            </a:r>
            <a:r>
              <a:rPr lang="it-IT" dirty="0"/>
              <a:t> (</a:t>
            </a:r>
            <a:r>
              <a:rPr lang="it-IT" dirty="0" err="1"/>
              <a:t>Scientific</a:t>
            </a:r>
            <a:r>
              <a:rPr lang="it-IT" dirty="0"/>
              <a:t> </a:t>
            </a:r>
            <a:r>
              <a:rPr lang="it-IT" dirty="0" err="1"/>
              <a:t>Visualization</a:t>
            </a:r>
            <a:r>
              <a:rPr lang="it-IT" dirty="0"/>
              <a:t>, Information </a:t>
            </a:r>
            <a:r>
              <a:rPr lang="it-IT" dirty="0" err="1"/>
              <a:t>Visualization</a:t>
            </a:r>
            <a:r>
              <a:rPr lang="it-IT" dirty="0"/>
              <a:t> and Visual Analytics), </a:t>
            </a:r>
          </a:p>
          <a:p>
            <a:r>
              <a:rPr lang="it-IT" dirty="0">
                <a:hlinkClick r:id="rId6"/>
              </a:rPr>
              <a:t>IV (International Conference Information </a:t>
            </a:r>
            <a:r>
              <a:rPr lang="it-IT" dirty="0" err="1">
                <a:hlinkClick r:id="rId6"/>
              </a:rPr>
              <a:t>Visualisation</a:t>
            </a:r>
            <a:r>
              <a:rPr lang="it-IT" dirty="0">
                <a:hlinkClick r:id="rId6"/>
              </a:rPr>
              <a:t>)</a:t>
            </a:r>
            <a:r>
              <a:rPr lang="it-IT" dirty="0"/>
              <a:t>, </a:t>
            </a:r>
          </a:p>
          <a:p>
            <a:r>
              <a:rPr lang="it-IT" dirty="0" err="1">
                <a:hlinkClick r:id="rId7"/>
              </a:rPr>
              <a:t>Visualisation</a:t>
            </a:r>
            <a:r>
              <a:rPr lang="it-IT" dirty="0">
                <a:hlinkClick r:id="rId7"/>
              </a:rPr>
              <a:t> and Data Analysis (VDA)</a:t>
            </a:r>
            <a:r>
              <a:rPr lang="it-IT" dirty="0"/>
              <a:t> , </a:t>
            </a:r>
          </a:p>
          <a:p>
            <a:pPr marL="0" indent="0">
              <a:buNone/>
            </a:pPr>
            <a:r>
              <a:rPr lang="it-IT" dirty="0" smtClean="0"/>
              <a:t>Anche </a:t>
            </a:r>
            <a:r>
              <a:rPr lang="it-IT" dirty="0"/>
              <a:t>molti journal ospitano diversi contributi in questo settore della ricerca, tra cui il JVLC (</a:t>
            </a:r>
            <a:r>
              <a:rPr lang="it-IT" dirty="0">
                <a:hlinkClick r:id="rId8"/>
              </a:rPr>
              <a:t>Journal of Visual </a:t>
            </a:r>
            <a:r>
              <a:rPr lang="it-IT" dirty="0" err="1">
                <a:hlinkClick r:id="rId8"/>
              </a:rPr>
              <a:t>Languages</a:t>
            </a:r>
            <a:r>
              <a:rPr lang="it-IT" dirty="0">
                <a:hlinkClick r:id="rId8"/>
              </a:rPr>
              <a:t> and Computing</a:t>
            </a:r>
            <a:r>
              <a:rPr lang="it-IT" dirty="0"/>
              <a:t>) e il </a:t>
            </a:r>
            <a:r>
              <a:rPr lang="it-IT" dirty="0">
                <a:hlinkClick r:id="rId9"/>
              </a:rPr>
              <a:t>Computer and Human </a:t>
            </a:r>
            <a:r>
              <a:rPr lang="it-IT" dirty="0" err="1">
                <a:hlinkClick r:id="rId9"/>
              </a:rPr>
              <a:t>Behavior</a:t>
            </a:r>
            <a:r>
              <a:rPr lang="it-IT" dirty="0">
                <a:hlinkClick r:id="rId9"/>
              </a:rPr>
              <a:t> (CHB</a:t>
            </a:r>
            <a:r>
              <a:rPr lang="it-IT" dirty="0"/>
              <a:t>) in cui anche noi abbiamo scritto un lavoro relativo alla valutazione </a:t>
            </a:r>
            <a:r>
              <a:rPr lang="it-IT" dirty="0" err="1"/>
              <a:t>dell</a:t>
            </a:r>
            <a:r>
              <a:rPr lang="it-IT" dirty="0"/>
              <a:t> qualità di </a:t>
            </a:r>
            <a:r>
              <a:rPr lang="it-IT" dirty="0" err="1"/>
              <a:t>infografiche</a:t>
            </a:r>
            <a:r>
              <a:rPr lang="it-IT" dirty="0"/>
              <a:t> interattive in ambito data science (</a:t>
            </a:r>
            <a:r>
              <a:rPr lang="it-IT" dirty="0">
                <a:hlinkClick r:id="rId10"/>
              </a:rPr>
              <a:t>questo</a:t>
            </a:r>
            <a:r>
              <a:rPr lang="it-IT" dirty="0"/>
              <a:t>)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5555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83989"/>
          </a:xfrm>
        </p:spPr>
        <p:txBody>
          <a:bodyPr>
            <a:noAutofit/>
          </a:bodyPr>
          <a:lstStyle/>
          <a:p>
            <a:r>
              <a:rPr lang="it-IT" sz="2800" dirty="0" smtClean="0">
                <a:latin typeface="+mn-lt"/>
              </a:rPr>
              <a:t>Il ruolo </a:t>
            </a:r>
            <a:r>
              <a:rPr lang="it-IT" sz="2800" dirty="0">
                <a:latin typeface="+mn-lt"/>
              </a:rPr>
              <a:t>delle comunicazione: qual è il </a:t>
            </a:r>
            <a:r>
              <a:rPr lang="it-IT" sz="2800" dirty="0" err="1">
                <a:latin typeface="+mn-lt"/>
              </a:rPr>
              <a:t>trade</a:t>
            </a:r>
            <a:r>
              <a:rPr lang="it-IT" sz="2800" dirty="0">
                <a:latin typeface="+mn-lt"/>
              </a:rPr>
              <a:t>-off tra efficacia e tecnicismo? data-</a:t>
            </a:r>
            <a:r>
              <a:rPr lang="it-IT" sz="2800" dirty="0" err="1">
                <a:latin typeface="+mn-lt"/>
              </a:rPr>
              <a:t>journalism</a:t>
            </a:r>
            <a:r>
              <a:rPr lang="it-IT" sz="2800" dirty="0">
                <a:latin typeface="+mn-lt"/>
              </a:rPr>
              <a:t> e dintorni </a:t>
            </a:r>
            <a:endParaRPr lang="en-US" sz="3600" dirty="0">
              <a:latin typeface="+mn-lt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49705" y="1761344"/>
            <a:ext cx="8237095" cy="4415619"/>
          </a:xfrm>
        </p:spPr>
        <p:txBody>
          <a:bodyPr>
            <a:normAutofit fontScale="92500" lnSpcReduction="20000"/>
          </a:bodyPr>
          <a:lstStyle/>
          <a:p>
            <a:r>
              <a:rPr lang="it-IT" dirty="0" smtClean="0"/>
              <a:t>Saper </a:t>
            </a:r>
            <a:r>
              <a:rPr lang="it-IT" dirty="0"/>
              <a:t>comunicare il </a:t>
            </a:r>
            <a:r>
              <a:rPr lang="it-IT" dirty="0" err="1"/>
              <a:t>workflow</a:t>
            </a:r>
            <a:r>
              <a:rPr lang="it-IT" dirty="0"/>
              <a:t> di analisi è fondamentale, senza comunicazione, condivisione e discussione dei risultati ottenuti non vi è creazione di valore. </a:t>
            </a:r>
            <a:endParaRPr lang="it-IT" dirty="0" smtClean="0"/>
          </a:p>
          <a:p>
            <a:r>
              <a:rPr lang="it-IT" dirty="0" smtClean="0"/>
              <a:t>Nello </a:t>
            </a:r>
            <a:r>
              <a:rPr lang="it-IT" dirty="0"/>
              <a:t>specifico è centrale comunicare quali siano le domande di ricerca, quali i dati disponibili, come siano stati preparati e utilizzati, quali modelli di apprendimento siano stati impiegati, quali siano i risultati ottenuti, quali siano le conclusioni che possono essere tratte dallo studio condotto. </a:t>
            </a:r>
            <a:endParaRPr lang="it-IT" dirty="0" smtClean="0"/>
          </a:p>
          <a:p>
            <a:r>
              <a:rPr lang="it-IT" dirty="0" smtClean="0"/>
              <a:t>Ultimo </a:t>
            </a:r>
            <a:r>
              <a:rPr lang="it-IT" dirty="0"/>
              <a:t>e non meno importante è necessario riconoscere quali siano gli ambiti di validità ed i limiti delle conclusioni che è possibile trarre (osservazionale, manipolativo, controfattuale).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3471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2348" y="365127"/>
            <a:ext cx="8731770" cy="961504"/>
          </a:xfrm>
        </p:spPr>
        <p:txBody>
          <a:bodyPr>
            <a:normAutofit fontScale="90000"/>
          </a:bodyPr>
          <a:lstStyle/>
          <a:p>
            <a:r>
              <a:rPr lang="it-IT" sz="3600" dirty="0"/>
              <a:t>I</a:t>
            </a:r>
            <a:r>
              <a:rPr lang="it-IT" sz="3600" dirty="0" smtClean="0"/>
              <a:t>nnegabilmente </a:t>
            </a:r>
            <a:r>
              <a:rPr lang="it-IT" sz="3600" dirty="0"/>
              <a:t>attorno alla data science si è creato molto </a:t>
            </a:r>
            <a:r>
              <a:rPr lang="it-IT" sz="3600" dirty="0" err="1"/>
              <a:t>hype</a:t>
            </a:r>
            <a:r>
              <a:rPr lang="it-IT" sz="3600" dirty="0"/>
              <a:t>: quali sono i falsi miti da sfatare</a:t>
            </a:r>
            <a:r>
              <a:rPr lang="it-IT" sz="3600" dirty="0" smtClean="0"/>
              <a:t>?</a:t>
            </a:r>
            <a:endParaRPr lang="en-US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4715" y="1810635"/>
            <a:ext cx="8386997" cy="4351338"/>
          </a:xfrm>
        </p:spPr>
        <p:txBody>
          <a:bodyPr>
            <a:normAutofit fontScale="92500" lnSpcReduction="10000"/>
          </a:bodyPr>
          <a:lstStyle/>
          <a:p>
            <a:r>
              <a:rPr lang="it-IT" dirty="0" smtClean="0"/>
              <a:t>Uno </a:t>
            </a:r>
            <a:r>
              <a:rPr lang="it-IT" dirty="0"/>
              <a:t>su tutti, </a:t>
            </a:r>
            <a:r>
              <a:rPr lang="it-IT" b="1" dirty="0">
                <a:solidFill>
                  <a:srgbClr val="FF0000"/>
                </a:solidFill>
              </a:rPr>
              <a:t>che i dati ci forniranno da soli risposte a tutte le domande</a:t>
            </a:r>
            <a:r>
              <a:rPr lang="it-IT" dirty="0"/>
              <a:t>, questo è falso ed oggi si tende a sopravvalutare quello che i dati ci consentiranno di capire circa il mondo nel quale viviamo. </a:t>
            </a:r>
            <a:endParaRPr lang="it-IT" dirty="0" smtClean="0"/>
          </a:p>
          <a:p>
            <a:r>
              <a:rPr lang="it-IT" dirty="0" smtClean="0"/>
              <a:t>The </a:t>
            </a:r>
            <a:r>
              <a:rPr lang="it-IT" dirty="0"/>
              <a:t>book of </a:t>
            </a:r>
            <a:r>
              <a:rPr lang="it-IT" dirty="0" err="1"/>
              <a:t>why</a:t>
            </a:r>
            <a:r>
              <a:rPr lang="it-IT" dirty="0"/>
              <a:t>, libro di recente pubblicazione (maggio 2015) da parte di </a:t>
            </a:r>
            <a:r>
              <a:rPr lang="it-IT" dirty="0" err="1"/>
              <a:t>Judea</a:t>
            </a:r>
            <a:r>
              <a:rPr lang="it-IT" dirty="0"/>
              <a:t> Pearl, vincitore del </a:t>
            </a:r>
            <a:r>
              <a:rPr lang="it-IT" dirty="0" err="1"/>
              <a:t>Turing</a:t>
            </a:r>
            <a:r>
              <a:rPr lang="it-IT" dirty="0"/>
              <a:t> Award, pone in grande evidenza i molti vantaggi e gli altrettanto numerosi rischi che si corrono a considerare il dato come l’unico elemento rilevante per conoscere e scoprire, per fortuna l’uomo continua ad essere fondamentale e la sua rilevanza non sarà ridotta ma incredibilmente aumentata dalle quantità di dati delle quali disponiamo.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27072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tangolo arrotondato 15"/>
          <p:cNvSpPr/>
          <p:nvPr/>
        </p:nvSpPr>
        <p:spPr>
          <a:xfrm>
            <a:off x="4741400" y="807122"/>
            <a:ext cx="1619338" cy="248480"/>
          </a:xfrm>
          <a:prstGeom prst="roundRect">
            <a:avLst/>
          </a:prstGeom>
          <a:solidFill>
            <a:srgbClr val="00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</a:rPr>
              <a:t>CYB – </a:t>
            </a:r>
            <a:r>
              <a:rPr lang="it-IT" sz="900" b="1" dirty="0" err="1">
                <a:solidFill>
                  <a:schemeClr val="tx1"/>
                </a:solidFill>
              </a:rPr>
              <a:t>Cybersecurity</a:t>
            </a:r>
            <a:r>
              <a:rPr lang="it-IT" sz="900" b="1" dirty="0">
                <a:solidFill>
                  <a:schemeClr val="tx1"/>
                </a:solidFill>
              </a:rPr>
              <a:t> </a:t>
            </a:r>
            <a:endParaRPr lang="it-IT" sz="900" b="1" dirty="0" smtClean="0">
              <a:solidFill>
                <a:schemeClr val="tx1"/>
              </a:solidFill>
            </a:endParaRPr>
          </a:p>
          <a:p>
            <a:pPr algn="ctr"/>
            <a:r>
              <a:rPr lang="it-IT" sz="900" b="1" dirty="0" smtClean="0">
                <a:solidFill>
                  <a:schemeClr val="tx1"/>
                </a:solidFill>
              </a:rPr>
              <a:t>for </a:t>
            </a:r>
            <a:r>
              <a:rPr lang="it-IT" sz="900" b="1" dirty="0">
                <a:solidFill>
                  <a:schemeClr val="tx1"/>
                </a:solidFill>
              </a:rPr>
              <a:t>data </a:t>
            </a:r>
            <a:r>
              <a:rPr lang="it-IT" sz="900" b="1" dirty="0" smtClean="0">
                <a:solidFill>
                  <a:schemeClr val="tx1"/>
                </a:solidFill>
              </a:rPr>
              <a:t>science</a:t>
            </a:r>
            <a:endParaRPr lang="it-IT" sz="1100" b="1" dirty="0"/>
          </a:p>
        </p:txBody>
      </p:sp>
      <p:sp>
        <p:nvSpPr>
          <p:cNvPr id="18" name="Rettangolo arrotondato 17"/>
          <p:cNvSpPr/>
          <p:nvPr/>
        </p:nvSpPr>
        <p:spPr>
          <a:xfrm>
            <a:off x="4741400" y="1230192"/>
            <a:ext cx="1619341" cy="353010"/>
          </a:xfrm>
          <a:prstGeom prst="roundRect">
            <a:avLst/>
          </a:prstGeom>
          <a:solidFill>
            <a:srgbClr val="00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 smtClean="0">
                <a:solidFill>
                  <a:schemeClr val="tx1"/>
                </a:solidFill>
              </a:rPr>
              <a:t>DSIM </a:t>
            </a:r>
            <a:r>
              <a:rPr lang="it-IT" sz="900" b="1" dirty="0">
                <a:solidFill>
                  <a:schemeClr val="tx1"/>
                </a:solidFill>
              </a:rPr>
              <a:t>– Digital </a:t>
            </a:r>
            <a:r>
              <a:rPr lang="it-IT" sz="900" b="1" dirty="0" err="1">
                <a:solidFill>
                  <a:schemeClr val="tx1"/>
                </a:solidFill>
              </a:rPr>
              <a:t>Signal</a:t>
            </a:r>
            <a:r>
              <a:rPr lang="it-IT" sz="900" b="1" dirty="0">
                <a:solidFill>
                  <a:schemeClr val="tx1"/>
                </a:solidFill>
              </a:rPr>
              <a:t> and image management</a:t>
            </a:r>
            <a:endParaRPr lang="it-IT" sz="1100" b="1" dirty="0"/>
          </a:p>
        </p:txBody>
      </p:sp>
      <p:sp>
        <p:nvSpPr>
          <p:cNvPr id="19" name="Rettangolo arrotondato 18"/>
          <p:cNvSpPr/>
          <p:nvPr/>
        </p:nvSpPr>
        <p:spPr>
          <a:xfrm>
            <a:off x="4741400" y="1796217"/>
            <a:ext cx="1619343" cy="404173"/>
          </a:xfrm>
          <a:prstGeom prst="roundRect">
            <a:avLst/>
          </a:prstGeom>
          <a:solidFill>
            <a:srgbClr val="00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</a:rPr>
              <a:t>TIDS – </a:t>
            </a:r>
            <a:r>
              <a:rPr lang="it-IT" sz="900" b="1" dirty="0" err="1">
                <a:solidFill>
                  <a:schemeClr val="tx1"/>
                </a:solidFill>
              </a:rPr>
              <a:t>Technological</a:t>
            </a:r>
            <a:r>
              <a:rPr lang="it-IT" sz="900" b="1" dirty="0">
                <a:solidFill>
                  <a:schemeClr val="tx1"/>
                </a:solidFill>
              </a:rPr>
              <a:t> </a:t>
            </a:r>
            <a:r>
              <a:rPr lang="it-IT" sz="900" b="1" dirty="0" smtClean="0">
                <a:solidFill>
                  <a:schemeClr val="tx1"/>
                </a:solidFill>
              </a:rPr>
              <a:t>infra-</a:t>
            </a:r>
            <a:r>
              <a:rPr lang="it-IT" sz="900" b="1" dirty="0" err="1" smtClean="0">
                <a:solidFill>
                  <a:schemeClr val="tx1"/>
                </a:solidFill>
              </a:rPr>
              <a:t>structures</a:t>
            </a:r>
            <a:r>
              <a:rPr lang="it-IT" sz="900" b="1" dirty="0" smtClean="0">
                <a:solidFill>
                  <a:schemeClr val="tx1"/>
                </a:solidFill>
              </a:rPr>
              <a:t> </a:t>
            </a:r>
            <a:r>
              <a:rPr lang="it-IT" sz="900" b="1" dirty="0">
                <a:solidFill>
                  <a:schemeClr val="tx1"/>
                </a:solidFill>
              </a:rPr>
              <a:t>for data science</a:t>
            </a:r>
            <a:endParaRPr lang="it-IT" sz="1100" b="1" dirty="0"/>
          </a:p>
        </p:txBody>
      </p:sp>
      <p:sp>
        <p:nvSpPr>
          <p:cNvPr id="23" name="Rettangolo 22"/>
          <p:cNvSpPr/>
          <p:nvPr/>
        </p:nvSpPr>
        <p:spPr>
          <a:xfrm>
            <a:off x="4693579" y="439380"/>
            <a:ext cx="1759099" cy="182722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600" b="1"/>
          </a:p>
        </p:txBody>
      </p:sp>
      <p:sp>
        <p:nvSpPr>
          <p:cNvPr id="58" name="CasellaDiTesto 57"/>
          <p:cNvSpPr txBox="1"/>
          <p:nvPr/>
        </p:nvSpPr>
        <p:spPr>
          <a:xfrm>
            <a:off x="5140368" y="445634"/>
            <a:ext cx="7665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50" b="1" dirty="0"/>
              <a:t>1 </a:t>
            </a:r>
            <a:r>
              <a:rPr lang="it-IT" sz="1050" b="1" dirty="0" err="1"/>
              <a:t>among</a:t>
            </a:r>
            <a:r>
              <a:rPr lang="it-IT" sz="1050" b="1" dirty="0"/>
              <a:t> 3</a:t>
            </a:r>
            <a:endParaRPr lang="en-US" sz="1050" b="1" dirty="0"/>
          </a:p>
        </p:txBody>
      </p:sp>
      <p:cxnSp>
        <p:nvCxnSpPr>
          <p:cNvPr id="11" name="Connettore 1 10"/>
          <p:cNvCxnSpPr>
            <a:cxnSpLocks/>
          </p:cNvCxnSpPr>
          <p:nvPr/>
        </p:nvCxnSpPr>
        <p:spPr>
          <a:xfrm flipV="1">
            <a:off x="220772" y="6734478"/>
            <a:ext cx="2527127" cy="46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sellaDiTesto 11"/>
          <p:cNvSpPr txBox="1"/>
          <p:nvPr/>
        </p:nvSpPr>
        <p:spPr>
          <a:xfrm>
            <a:off x="834100" y="6354260"/>
            <a:ext cx="87100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t-IT" sz="1400" b="1" dirty="0"/>
              <a:t>First </a:t>
            </a:r>
            <a:r>
              <a:rPr lang="it-IT" sz="1400" b="1" dirty="0" err="1"/>
              <a:t>year</a:t>
            </a:r>
            <a:endParaRPr lang="it-IT" sz="1400" b="1" dirty="0"/>
          </a:p>
        </p:txBody>
      </p:sp>
      <p:sp>
        <p:nvSpPr>
          <p:cNvPr id="6" name="Rettangolo arrotondato 5"/>
          <p:cNvSpPr/>
          <p:nvPr/>
        </p:nvSpPr>
        <p:spPr>
          <a:xfrm>
            <a:off x="193091" y="2020341"/>
            <a:ext cx="1074087" cy="535100"/>
          </a:xfrm>
          <a:prstGeom prst="roundRect">
            <a:avLst/>
          </a:prstGeom>
          <a:solidFill>
            <a:srgbClr val="CCE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 smtClean="0">
                <a:solidFill>
                  <a:schemeClr val="tx1"/>
                </a:solidFill>
              </a:rPr>
              <a:t>DM&amp;DV - </a:t>
            </a:r>
            <a:r>
              <a:rPr lang="it-IT" sz="900" b="1" dirty="0">
                <a:solidFill>
                  <a:schemeClr val="tx1"/>
                </a:solidFill>
              </a:rPr>
              <a:t>Data management and </a:t>
            </a:r>
            <a:r>
              <a:rPr lang="it-IT" sz="900" b="1" dirty="0" err="1">
                <a:solidFill>
                  <a:schemeClr val="tx1"/>
                </a:solidFill>
              </a:rPr>
              <a:t>visualization</a:t>
            </a:r>
            <a:endParaRPr lang="it-IT" sz="1100" b="1" dirty="0"/>
          </a:p>
        </p:txBody>
      </p:sp>
      <p:sp>
        <p:nvSpPr>
          <p:cNvPr id="7" name="Rettangolo arrotondato 6"/>
          <p:cNvSpPr/>
          <p:nvPr/>
        </p:nvSpPr>
        <p:spPr>
          <a:xfrm>
            <a:off x="45528" y="4183926"/>
            <a:ext cx="1294915" cy="384387"/>
          </a:xfrm>
          <a:prstGeom prst="roundRect">
            <a:avLst/>
          </a:prstGeom>
          <a:solidFill>
            <a:srgbClr val="CCE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b="1" dirty="0">
                <a:solidFill>
                  <a:schemeClr val="tx1"/>
                </a:solidFill>
              </a:rPr>
              <a:t>STDA – Statistical </a:t>
            </a:r>
            <a:r>
              <a:rPr lang="it-IT" sz="1000" b="1" dirty="0" err="1">
                <a:solidFill>
                  <a:schemeClr val="tx1"/>
                </a:solidFill>
              </a:rPr>
              <a:t>modelling</a:t>
            </a:r>
            <a:endParaRPr lang="it-IT" sz="1200" b="1" dirty="0"/>
          </a:p>
        </p:txBody>
      </p:sp>
      <p:sp>
        <p:nvSpPr>
          <p:cNvPr id="8" name="Rettangolo arrotondato 7"/>
          <p:cNvSpPr/>
          <p:nvPr/>
        </p:nvSpPr>
        <p:spPr>
          <a:xfrm>
            <a:off x="146351" y="2765721"/>
            <a:ext cx="1135858" cy="508481"/>
          </a:xfrm>
          <a:prstGeom prst="roundRect">
            <a:avLst/>
          </a:prstGeom>
          <a:solidFill>
            <a:srgbClr val="CCE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 smtClean="0">
                <a:solidFill>
                  <a:schemeClr val="tx1"/>
                </a:solidFill>
              </a:rPr>
              <a:t>MLDM </a:t>
            </a:r>
            <a:r>
              <a:rPr lang="it-IT" sz="900" b="1" dirty="0">
                <a:solidFill>
                  <a:schemeClr val="tx1"/>
                </a:solidFill>
              </a:rPr>
              <a:t>– Machine Learning </a:t>
            </a:r>
            <a:r>
              <a:rPr lang="it-IT" sz="900" b="1" dirty="0" smtClean="0">
                <a:solidFill>
                  <a:schemeClr val="tx1"/>
                </a:solidFill>
              </a:rPr>
              <a:t>&amp; </a:t>
            </a:r>
            <a:r>
              <a:rPr lang="it-IT" sz="900" b="1" dirty="0" err="1">
                <a:solidFill>
                  <a:schemeClr val="tx1"/>
                </a:solidFill>
              </a:rPr>
              <a:t>Decision</a:t>
            </a:r>
            <a:r>
              <a:rPr lang="it-IT" sz="900" b="1" dirty="0">
                <a:solidFill>
                  <a:schemeClr val="tx1"/>
                </a:solidFill>
              </a:rPr>
              <a:t> </a:t>
            </a:r>
            <a:r>
              <a:rPr lang="it-IT" sz="900" b="1" dirty="0" err="1">
                <a:solidFill>
                  <a:schemeClr val="tx1"/>
                </a:solidFill>
              </a:rPr>
              <a:t>Models</a:t>
            </a:r>
            <a:endParaRPr lang="it-IT" sz="1100" b="1" dirty="0"/>
          </a:p>
        </p:txBody>
      </p:sp>
      <p:sp>
        <p:nvSpPr>
          <p:cNvPr id="9" name="Rettangolo arrotondato 8"/>
          <p:cNvSpPr/>
          <p:nvPr/>
        </p:nvSpPr>
        <p:spPr>
          <a:xfrm>
            <a:off x="193091" y="3522356"/>
            <a:ext cx="1064906" cy="555720"/>
          </a:xfrm>
          <a:prstGeom prst="roundRect">
            <a:avLst/>
          </a:prstGeom>
          <a:solidFill>
            <a:srgbClr val="CCE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</a:rPr>
              <a:t>JSI – </a:t>
            </a:r>
            <a:r>
              <a:rPr lang="it-IT" sz="900" b="1" dirty="0" err="1">
                <a:solidFill>
                  <a:schemeClr val="tx1"/>
                </a:solidFill>
              </a:rPr>
              <a:t>Juridical</a:t>
            </a:r>
            <a:r>
              <a:rPr lang="it-IT" sz="900" b="1" dirty="0">
                <a:solidFill>
                  <a:schemeClr val="tx1"/>
                </a:solidFill>
              </a:rPr>
              <a:t> &amp; Social </a:t>
            </a:r>
            <a:r>
              <a:rPr lang="it-IT" sz="900" b="1" dirty="0" err="1">
                <a:solidFill>
                  <a:schemeClr val="tx1"/>
                </a:solidFill>
              </a:rPr>
              <a:t>Issues</a:t>
            </a:r>
            <a:r>
              <a:rPr lang="it-IT" sz="900" b="1" dirty="0">
                <a:solidFill>
                  <a:schemeClr val="tx1"/>
                </a:solidFill>
              </a:rPr>
              <a:t> in Information Society</a:t>
            </a:r>
            <a:endParaRPr lang="it-IT" sz="1100" b="1" dirty="0"/>
          </a:p>
        </p:txBody>
      </p:sp>
      <p:cxnSp>
        <p:nvCxnSpPr>
          <p:cNvPr id="53" name="Connettore 1 52"/>
          <p:cNvCxnSpPr>
            <a:cxnSpLocks/>
          </p:cNvCxnSpPr>
          <p:nvPr/>
        </p:nvCxnSpPr>
        <p:spPr>
          <a:xfrm>
            <a:off x="2962476" y="6734478"/>
            <a:ext cx="5742346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CasellaDiTesto 53"/>
          <p:cNvSpPr txBox="1"/>
          <p:nvPr/>
        </p:nvSpPr>
        <p:spPr>
          <a:xfrm>
            <a:off x="4113928" y="6550223"/>
            <a:ext cx="1127553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t-IT" sz="1400" b="1" dirty="0"/>
              <a:t>Second </a:t>
            </a:r>
            <a:r>
              <a:rPr lang="it-IT" sz="1400" b="1" dirty="0" err="1"/>
              <a:t>year</a:t>
            </a:r>
            <a:r>
              <a:rPr lang="it-IT" sz="1400" b="1" dirty="0"/>
              <a:t> </a:t>
            </a:r>
          </a:p>
        </p:txBody>
      </p:sp>
      <p:sp>
        <p:nvSpPr>
          <p:cNvPr id="43" name="Rettangolo arrotondato 42"/>
          <p:cNvSpPr/>
          <p:nvPr/>
        </p:nvSpPr>
        <p:spPr>
          <a:xfrm>
            <a:off x="6755360" y="4288321"/>
            <a:ext cx="1614732" cy="321363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</a:rPr>
              <a:t>BDBF  – </a:t>
            </a:r>
            <a:r>
              <a:rPr lang="en-US" sz="900" b="1" dirty="0"/>
              <a:t>- </a:t>
            </a:r>
            <a:r>
              <a:rPr lang="en-US" sz="900" b="1" dirty="0">
                <a:solidFill>
                  <a:schemeClr val="tx1"/>
                </a:solidFill>
              </a:rPr>
              <a:t>Big data in Business </a:t>
            </a:r>
          </a:p>
          <a:p>
            <a:pPr algn="ctr"/>
            <a:r>
              <a:rPr lang="en-US" sz="900" b="1" dirty="0">
                <a:solidFill>
                  <a:schemeClr val="tx1"/>
                </a:solidFill>
              </a:rPr>
              <a:t>and Finance </a:t>
            </a:r>
            <a:endParaRPr lang="it-IT" sz="1100" b="1" dirty="0">
              <a:solidFill>
                <a:schemeClr val="tx1"/>
              </a:solidFill>
            </a:endParaRPr>
          </a:p>
        </p:txBody>
      </p:sp>
      <p:sp>
        <p:nvSpPr>
          <p:cNvPr id="44" name="Rettangolo arrotondato 43"/>
          <p:cNvSpPr/>
          <p:nvPr/>
        </p:nvSpPr>
        <p:spPr>
          <a:xfrm>
            <a:off x="6748663" y="4661579"/>
            <a:ext cx="1614733" cy="321363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>
                <a:solidFill>
                  <a:schemeClr val="tx1"/>
                </a:solidFill>
              </a:rPr>
              <a:t>BDBP  - Big data in </a:t>
            </a:r>
            <a:r>
              <a:rPr lang="en-US" sz="900" b="1" dirty="0" err="1">
                <a:solidFill>
                  <a:schemeClr val="tx1"/>
                </a:solidFill>
              </a:rPr>
              <a:t>Behavioural</a:t>
            </a:r>
            <a:r>
              <a:rPr lang="en-US" sz="900" b="1" dirty="0">
                <a:solidFill>
                  <a:schemeClr val="tx1"/>
                </a:solidFill>
              </a:rPr>
              <a:t> </a:t>
            </a:r>
            <a:r>
              <a:rPr lang="en-US" sz="900" b="1" dirty="0" err="1">
                <a:solidFill>
                  <a:schemeClr val="tx1"/>
                </a:solidFill>
              </a:rPr>
              <a:t>Psycology</a:t>
            </a:r>
            <a:r>
              <a:rPr lang="en-US" sz="900" b="1" dirty="0">
                <a:solidFill>
                  <a:schemeClr val="tx1"/>
                </a:solidFill>
              </a:rPr>
              <a:t> </a:t>
            </a:r>
            <a:endParaRPr lang="it-IT" sz="1100" b="1" dirty="0">
              <a:solidFill>
                <a:schemeClr val="tx1"/>
              </a:solidFill>
            </a:endParaRPr>
          </a:p>
        </p:txBody>
      </p:sp>
      <p:sp>
        <p:nvSpPr>
          <p:cNvPr id="45" name="Rettangolo 44"/>
          <p:cNvSpPr/>
          <p:nvPr/>
        </p:nvSpPr>
        <p:spPr>
          <a:xfrm>
            <a:off x="6610676" y="4009994"/>
            <a:ext cx="1849097" cy="1038489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b="1"/>
          </a:p>
        </p:txBody>
      </p:sp>
      <p:sp>
        <p:nvSpPr>
          <p:cNvPr id="46" name="Rettangolo arrotondato 45"/>
          <p:cNvSpPr/>
          <p:nvPr/>
        </p:nvSpPr>
        <p:spPr>
          <a:xfrm>
            <a:off x="6758764" y="5451553"/>
            <a:ext cx="1614732" cy="321363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 err="1">
                <a:solidFill>
                  <a:schemeClr val="tx1"/>
                </a:solidFill>
              </a:rPr>
              <a:t>BDPHe</a:t>
            </a:r>
            <a:r>
              <a:rPr lang="it-IT" sz="900" b="1" dirty="0">
                <a:solidFill>
                  <a:schemeClr val="tx1"/>
                </a:solidFill>
              </a:rPr>
              <a:t>  – </a:t>
            </a:r>
            <a:r>
              <a:rPr lang="en-US" sz="900" b="1" dirty="0"/>
              <a:t>- </a:t>
            </a:r>
            <a:r>
              <a:rPr lang="en-US" sz="900" b="1" dirty="0">
                <a:solidFill>
                  <a:schemeClr val="tx1"/>
                </a:solidFill>
              </a:rPr>
              <a:t>Big Data </a:t>
            </a:r>
          </a:p>
          <a:p>
            <a:pPr algn="ctr"/>
            <a:r>
              <a:rPr lang="en-US" sz="900" b="1" dirty="0">
                <a:solidFill>
                  <a:schemeClr val="tx1"/>
                </a:solidFill>
              </a:rPr>
              <a:t>in Public Health </a:t>
            </a:r>
            <a:endParaRPr lang="it-IT" sz="1100" b="1" dirty="0">
              <a:solidFill>
                <a:schemeClr val="tx1"/>
              </a:solidFill>
            </a:endParaRPr>
          </a:p>
        </p:txBody>
      </p:sp>
      <p:sp>
        <p:nvSpPr>
          <p:cNvPr id="47" name="Rettangolo arrotondato 46"/>
          <p:cNvSpPr/>
          <p:nvPr/>
        </p:nvSpPr>
        <p:spPr>
          <a:xfrm>
            <a:off x="6758763" y="5819493"/>
            <a:ext cx="1614733" cy="321363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>
                <a:solidFill>
                  <a:schemeClr val="tx1"/>
                </a:solidFill>
              </a:rPr>
              <a:t>BDPS  - Big Data in Public and Social Services </a:t>
            </a:r>
            <a:endParaRPr lang="it-IT" sz="1100" b="1" dirty="0">
              <a:solidFill>
                <a:schemeClr val="tx1"/>
              </a:solidFill>
            </a:endParaRPr>
          </a:p>
        </p:txBody>
      </p:sp>
      <p:sp>
        <p:nvSpPr>
          <p:cNvPr id="48" name="Rettangolo 47"/>
          <p:cNvSpPr/>
          <p:nvPr/>
        </p:nvSpPr>
        <p:spPr>
          <a:xfrm>
            <a:off x="6528790" y="5180037"/>
            <a:ext cx="2003427" cy="1001743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b="1"/>
          </a:p>
        </p:txBody>
      </p:sp>
      <p:sp>
        <p:nvSpPr>
          <p:cNvPr id="72" name="Rettangolo 71"/>
          <p:cNvSpPr/>
          <p:nvPr/>
        </p:nvSpPr>
        <p:spPr>
          <a:xfrm>
            <a:off x="6395623" y="3394385"/>
            <a:ext cx="2207522" cy="30791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30" name="Rettangolo arrotondato 29"/>
          <p:cNvSpPr/>
          <p:nvPr/>
        </p:nvSpPr>
        <p:spPr>
          <a:xfrm>
            <a:off x="6659062" y="623234"/>
            <a:ext cx="1682970" cy="321363"/>
          </a:xfrm>
          <a:prstGeom prst="roundRect">
            <a:avLst/>
          </a:prstGeom>
          <a:solidFill>
            <a:srgbClr val="00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</a:rPr>
              <a:t>BDGIS  – Big Data in </a:t>
            </a:r>
            <a:r>
              <a:rPr lang="it-IT" sz="900" b="1" dirty="0" smtClean="0">
                <a:solidFill>
                  <a:schemeClr val="tx1"/>
                </a:solidFill>
              </a:rPr>
              <a:t>Geo-</a:t>
            </a:r>
            <a:r>
              <a:rPr lang="it-IT" sz="900" b="1" dirty="0" err="1" smtClean="0">
                <a:solidFill>
                  <a:schemeClr val="tx1"/>
                </a:solidFill>
              </a:rPr>
              <a:t>graphical</a:t>
            </a:r>
            <a:r>
              <a:rPr lang="it-IT" sz="900" b="1" dirty="0" smtClean="0">
                <a:solidFill>
                  <a:schemeClr val="tx1"/>
                </a:solidFill>
              </a:rPr>
              <a:t> </a:t>
            </a:r>
            <a:r>
              <a:rPr lang="it-IT" sz="900" b="1" dirty="0">
                <a:solidFill>
                  <a:schemeClr val="tx1"/>
                </a:solidFill>
              </a:rPr>
              <a:t>Information Systems</a:t>
            </a:r>
            <a:endParaRPr lang="it-IT" sz="1100" b="1" dirty="0"/>
          </a:p>
        </p:txBody>
      </p:sp>
      <p:sp>
        <p:nvSpPr>
          <p:cNvPr id="31" name="Rettangolo arrotondato 30"/>
          <p:cNvSpPr/>
          <p:nvPr/>
        </p:nvSpPr>
        <p:spPr>
          <a:xfrm>
            <a:off x="6693851" y="991174"/>
            <a:ext cx="1614733" cy="321363"/>
          </a:xfrm>
          <a:prstGeom prst="roundRect">
            <a:avLst/>
          </a:prstGeom>
          <a:solidFill>
            <a:srgbClr val="00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 err="1">
                <a:solidFill>
                  <a:schemeClr val="tx1"/>
                </a:solidFill>
              </a:rPr>
              <a:t>BDPhis</a:t>
            </a:r>
            <a:r>
              <a:rPr lang="en-US" sz="800" b="1" dirty="0">
                <a:solidFill>
                  <a:schemeClr val="tx1"/>
                </a:solidFill>
              </a:rPr>
              <a:t> - Big data management and analysis in physics research </a:t>
            </a:r>
            <a:endParaRPr lang="it-IT" sz="1050" b="1" dirty="0">
              <a:solidFill>
                <a:schemeClr val="tx1"/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6649995" y="285915"/>
            <a:ext cx="1737815" cy="1082307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b="1"/>
          </a:p>
        </p:txBody>
      </p:sp>
      <p:sp>
        <p:nvSpPr>
          <p:cNvPr id="37" name="Rettangolo arrotondato 36"/>
          <p:cNvSpPr/>
          <p:nvPr/>
        </p:nvSpPr>
        <p:spPr>
          <a:xfrm>
            <a:off x="6715295" y="1666573"/>
            <a:ext cx="1614732" cy="321363"/>
          </a:xfrm>
          <a:prstGeom prst="roundRect">
            <a:avLst/>
          </a:prstGeom>
          <a:solidFill>
            <a:srgbClr val="00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</a:rPr>
              <a:t>BDB&amp;B  – </a:t>
            </a:r>
            <a:r>
              <a:rPr lang="en-US" sz="900" b="1" dirty="0">
                <a:solidFill>
                  <a:schemeClr val="tx1"/>
                </a:solidFill>
              </a:rPr>
              <a:t>Big data in biotechnology &amp; biosciences </a:t>
            </a:r>
            <a:endParaRPr lang="it-IT" sz="1100" b="1" dirty="0">
              <a:solidFill>
                <a:schemeClr val="tx1"/>
              </a:solidFill>
            </a:endParaRPr>
          </a:p>
        </p:txBody>
      </p:sp>
      <p:sp>
        <p:nvSpPr>
          <p:cNvPr id="38" name="Rettangolo arrotondato 37"/>
          <p:cNvSpPr/>
          <p:nvPr/>
        </p:nvSpPr>
        <p:spPr>
          <a:xfrm>
            <a:off x="6715294" y="2034513"/>
            <a:ext cx="1614733" cy="321363"/>
          </a:xfrm>
          <a:prstGeom prst="roundRect">
            <a:avLst/>
          </a:prstGeom>
          <a:solidFill>
            <a:srgbClr val="00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>
                <a:solidFill>
                  <a:schemeClr val="tx1"/>
                </a:solidFill>
              </a:rPr>
              <a:t>MSBD  - Making sense of biological data </a:t>
            </a:r>
            <a:endParaRPr lang="it-IT" sz="1100" b="1" dirty="0">
              <a:solidFill>
                <a:schemeClr val="tx1"/>
              </a:solidFill>
            </a:endParaRPr>
          </a:p>
        </p:txBody>
      </p:sp>
      <p:sp>
        <p:nvSpPr>
          <p:cNvPr id="39" name="Rettangolo 38"/>
          <p:cNvSpPr/>
          <p:nvPr/>
        </p:nvSpPr>
        <p:spPr>
          <a:xfrm>
            <a:off x="6660450" y="1415114"/>
            <a:ext cx="1737815" cy="991867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b="1"/>
          </a:p>
        </p:txBody>
      </p:sp>
      <p:sp>
        <p:nvSpPr>
          <p:cNvPr id="40" name="Rettangolo arrotondato 39"/>
          <p:cNvSpPr/>
          <p:nvPr/>
        </p:nvSpPr>
        <p:spPr>
          <a:xfrm>
            <a:off x="6721991" y="2653682"/>
            <a:ext cx="1614732" cy="321363"/>
          </a:xfrm>
          <a:prstGeom prst="roundRect">
            <a:avLst/>
          </a:prstGeom>
          <a:solidFill>
            <a:srgbClr val="00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</a:rPr>
              <a:t>BDM1   – </a:t>
            </a:r>
            <a:r>
              <a:rPr lang="en-US" sz="900" b="1" dirty="0"/>
              <a:t>- </a:t>
            </a:r>
            <a:r>
              <a:rPr lang="en-US" sz="900" b="1" dirty="0">
                <a:solidFill>
                  <a:schemeClr val="tx1"/>
                </a:solidFill>
              </a:rPr>
              <a:t>Big Data</a:t>
            </a:r>
          </a:p>
          <a:p>
            <a:pPr algn="ctr"/>
            <a:r>
              <a:rPr lang="en-US" sz="900" b="1" dirty="0">
                <a:solidFill>
                  <a:schemeClr val="tx1"/>
                </a:solidFill>
              </a:rPr>
              <a:t> in Health Care</a:t>
            </a:r>
            <a:endParaRPr lang="it-IT" sz="1100" b="1" dirty="0">
              <a:solidFill>
                <a:schemeClr val="tx1"/>
              </a:solidFill>
            </a:endParaRPr>
          </a:p>
        </p:txBody>
      </p:sp>
      <p:sp>
        <p:nvSpPr>
          <p:cNvPr id="41" name="Rettangolo arrotondato 40"/>
          <p:cNvSpPr/>
          <p:nvPr/>
        </p:nvSpPr>
        <p:spPr>
          <a:xfrm>
            <a:off x="6715294" y="3001666"/>
            <a:ext cx="1614733" cy="321363"/>
          </a:xfrm>
          <a:prstGeom prst="roundRect">
            <a:avLst/>
          </a:prstGeom>
          <a:solidFill>
            <a:srgbClr val="00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>
                <a:solidFill>
                  <a:schemeClr val="tx1"/>
                </a:solidFill>
              </a:rPr>
              <a:t>BDM2  - Medical imaging </a:t>
            </a:r>
          </a:p>
          <a:p>
            <a:pPr algn="ctr"/>
            <a:r>
              <a:rPr lang="en-US" sz="900" b="1" dirty="0">
                <a:solidFill>
                  <a:schemeClr val="tx1"/>
                </a:solidFill>
              </a:rPr>
              <a:t>&amp; big data </a:t>
            </a:r>
            <a:endParaRPr lang="it-IT" sz="1100" b="1" dirty="0">
              <a:solidFill>
                <a:schemeClr val="tx1"/>
              </a:solidFill>
            </a:endParaRPr>
          </a:p>
        </p:txBody>
      </p:sp>
      <p:sp>
        <p:nvSpPr>
          <p:cNvPr id="42" name="Rettangolo 41"/>
          <p:cNvSpPr/>
          <p:nvPr/>
        </p:nvSpPr>
        <p:spPr>
          <a:xfrm>
            <a:off x="6660450" y="2453116"/>
            <a:ext cx="1737815" cy="903801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b="1"/>
          </a:p>
        </p:txBody>
      </p:sp>
      <p:sp>
        <p:nvSpPr>
          <p:cNvPr id="68" name="Rettangolo arrotondato 67"/>
          <p:cNvSpPr/>
          <p:nvPr/>
        </p:nvSpPr>
        <p:spPr>
          <a:xfrm>
            <a:off x="6696463" y="3480589"/>
            <a:ext cx="1614733" cy="321363"/>
          </a:xfrm>
          <a:prstGeom prst="roundRect">
            <a:avLst/>
          </a:prstGeom>
          <a:solidFill>
            <a:srgbClr val="CCECFF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>
                <a:solidFill>
                  <a:schemeClr val="tx1"/>
                </a:solidFill>
              </a:rPr>
              <a:t>IL – Industry Lab</a:t>
            </a:r>
            <a:endParaRPr lang="it-IT" sz="900" b="1" dirty="0">
              <a:solidFill>
                <a:schemeClr val="tx1"/>
              </a:solidFill>
            </a:endParaRPr>
          </a:p>
        </p:txBody>
      </p:sp>
      <p:sp>
        <p:nvSpPr>
          <p:cNvPr id="22" name="Rettangolo arrotondato 21"/>
          <p:cNvSpPr/>
          <p:nvPr/>
        </p:nvSpPr>
        <p:spPr>
          <a:xfrm>
            <a:off x="1564618" y="4274954"/>
            <a:ext cx="1002643" cy="506533"/>
          </a:xfrm>
          <a:prstGeom prst="roundRect">
            <a:avLst/>
          </a:prstGeom>
          <a:solidFill>
            <a:srgbClr val="CCE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800" b="1" dirty="0">
                <a:solidFill>
                  <a:schemeClr val="tx1"/>
                </a:solidFill>
              </a:rPr>
              <a:t>WM&amp;CM – Web marketing &amp; </a:t>
            </a:r>
            <a:r>
              <a:rPr lang="it-IT" sz="800" b="1" dirty="0" err="1">
                <a:solidFill>
                  <a:schemeClr val="tx1"/>
                </a:solidFill>
              </a:rPr>
              <a:t>Communication</a:t>
            </a:r>
            <a:r>
              <a:rPr lang="it-IT" sz="800" b="1" dirty="0">
                <a:solidFill>
                  <a:schemeClr val="tx1"/>
                </a:solidFill>
              </a:rPr>
              <a:t> Management</a:t>
            </a:r>
            <a:endParaRPr lang="it-IT" sz="1050" b="1" dirty="0"/>
          </a:p>
        </p:txBody>
      </p:sp>
      <p:sp>
        <p:nvSpPr>
          <p:cNvPr id="81" name="Rettangolo arrotondato 80"/>
          <p:cNvSpPr/>
          <p:nvPr/>
        </p:nvSpPr>
        <p:spPr>
          <a:xfrm>
            <a:off x="1611507" y="3783830"/>
            <a:ext cx="927150" cy="361507"/>
          </a:xfrm>
          <a:prstGeom prst="roundRect">
            <a:avLst/>
          </a:prstGeom>
          <a:solidFill>
            <a:srgbClr val="CCE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b="1" dirty="0">
                <a:solidFill>
                  <a:schemeClr val="tx1"/>
                </a:solidFill>
              </a:rPr>
              <a:t>F</a:t>
            </a:r>
            <a:r>
              <a:rPr lang="it-IT" sz="1000" b="1" dirty="0" smtClean="0">
                <a:solidFill>
                  <a:schemeClr val="tx1"/>
                </a:solidFill>
              </a:rPr>
              <a:t>S </a:t>
            </a:r>
            <a:r>
              <a:rPr lang="it-IT" sz="1000" b="1" dirty="0">
                <a:solidFill>
                  <a:schemeClr val="tx1"/>
                </a:solidFill>
              </a:rPr>
              <a:t>– </a:t>
            </a:r>
            <a:r>
              <a:rPr lang="it-IT" sz="1000" b="1" dirty="0" err="1" smtClean="0">
                <a:solidFill>
                  <a:schemeClr val="tx1"/>
                </a:solidFill>
              </a:rPr>
              <a:t>Found</a:t>
            </a:r>
            <a:r>
              <a:rPr lang="it-IT" sz="1000" b="1" dirty="0" smtClean="0">
                <a:solidFill>
                  <a:schemeClr val="tx1"/>
                </a:solidFill>
              </a:rPr>
              <a:t>. </a:t>
            </a:r>
            <a:r>
              <a:rPr lang="it-IT" sz="1000" b="1" dirty="0">
                <a:solidFill>
                  <a:schemeClr val="tx1"/>
                </a:solidFill>
              </a:rPr>
              <a:t>in </a:t>
            </a:r>
            <a:r>
              <a:rPr lang="it-IT" sz="1000" b="1" dirty="0" smtClean="0">
                <a:solidFill>
                  <a:schemeClr val="tx1"/>
                </a:solidFill>
              </a:rPr>
              <a:t>Stat. &amp; PC.</a:t>
            </a:r>
            <a:r>
              <a:rPr lang="it-IT" sz="1200" b="1" dirty="0" smtClean="0"/>
              <a:t> </a:t>
            </a:r>
            <a:endParaRPr lang="it-IT" sz="1200" b="1" dirty="0"/>
          </a:p>
        </p:txBody>
      </p:sp>
      <p:sp>
        <p:nvSpPr>
          <p:cNvPr id="122" name="Rettangolo 121"/>
          <p:cNvSpPr/>
          <p:nvPr/>
        </p:nvSpPr>
        <p:spPr>
          <a:xfrm>
            <a:off x="1482938" y="3561176"/>
            <a:ext cx="1199782" cy="12982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b="1"/>
          </a:p>
        </p:txBody>
      </p:sp>
      <p:sp>
        <p:nvSpPr>
          <p:cNvPr id="124" name="CasellaDiTesto 123"/>
          <p:cNvSpPr txBox="1"/>
          <p:nvPr/>
        </p:nvSpPr>
        <p:spPr>
          <a:xfrm>
            <a:off x="1676223" y="3518057"/>
            <a:ext cx="7393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b="1" dirty="0"/>
              <a:t>1 </a:t>
            </a:r>
            <a:r>
              <a:rPr lang="it-IT" sz="1000" b="1" dirty="0" err="1"/>
              <a:t>among</a:t>
            </a:r>
            <a:r>
              <a:rPr lang="it-IT" sz="1000" b="1" dirty="0"/>
              <a:t> 2</a:t>
            </a:r>
            <a:endParaRPr lang="en-US" sz="1000" b="1" dirty="0"/>
          </a:p>
        </p:txBody>
      </p:sp>
      <p:cxnSp>
        <p:nvCxnSpPr>
          <p:cNvPr id="95" name="Connettore 1 94"/>
          <p:cNvCxnSpPr/>
          <p:nvPr/>
        </p:nvCxnSpPr>
        <p:spPr>
          <a:xfrm flipH="1">
            <a:off x="6659061" y="562070"/>
            <a:ext cx="1708513" cy="1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CasellaDiTesto 104"/>
          <p:cNvSpPr txBox="1"/>
          <p:nvPr/>
        </p:nvSpPr>
        <p:spPr>
          <a:xfrm>
            <a:off x="6836060" y="250029"/>
            <a:ext cx="1289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900" b="1" dirty="0"/>
              <a:t>Data Science Lab in </a:t>
            </a:r>
          </a:p>
          <a:p>
            <a:pPr algn="ctr"/>
            <a:r>
              <a:rPr lang="it-IT" sz="900" b="1" dirty="0"/>
              <a:t>Environment &amp; </a:t>
            </a:r>
            <a:r>
              <a:rPr lang="it-IT" sz="900" b="1" dirty="0" err="1"/>
              <a:t>Physics</a:t>
            </a:r>
            <a:endParaRPr lang="en-US" sz="900" b="1" dirty="0"/>
          </a:p>
        </p:txBody>
      </p:sp>
      <p:sp>
        <p:nvSpPr>
          <p:cNvPr id="134" name="CasellaDiTesto 133"/>
          <p:cNvSpPr txBox="1"/>
          <p:nvPr/>
        </p:nvSpPr>
        <p:spPr>
          <a:xfrm>
            <a:off x="6668652" y="1401134"/>
            <a:ext cx="168187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900" b="1" dirty="0"/>
              <a:t>Data Science Lab in </a:t>
            </a:r>
            <a:r>
              <a:rPr lang="it-IT" sz="900" b="1" dirty="0" err="1"/>
              <a:t>biosciences</a:t>
            </a:r>
            <a:endParaRPr lang="en-US" sz="900" b="1" dirty="0"/>
          </a:p>
        </p:txBody>
      </p:sp>
      <p:cxnSp>
        <p:nvCxnSpPr>
          <p:cNvPr id="135" name="Connettore 1 134"/>
          <p:cNvCxnSpPr/>
          <p:nvPr/>
        </p:nvCxnSpPr>
        <p:spPr>
          <a:xfrm flipH="1">
            <a:off x="6636929" y="1611681"/>
            <a:ext cx="1745317" cy="8356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" name="CasellaDiTesto 135"/>
          <p:cNvSpPr txBox="1"/>
          <p:nvPr/>
        </p:nvSpPr>
        <p:spPr>
          <a:xfrm>
            <a:off x="6801498" y="2418494"/>
            <a:ext cx="147027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800" b="1" dirty="0"/>
              <a:t>Data Science Lab in </a:t>
            </a:r>
            <a:r>
              <a:rPr lang="it-IT" sz="900" b="1" dirty="0"/>
              <a:t>Medicine</a:t>
            </a:r>
            <a:endParaRPr lang="en-US" sz="800" b="1" dirty="0"/>
          </a:p>
        </p:txBody>
      </p:sp>
      <p:grpSp>
        <p:nvGrpSpPr>
          <p:cNvPr id="190" name="Gruppo 189"/>
          <p:cNvGrpSpPr/>
          <p:nvPr/>
        </p:nvGrpSpPr>
        <p:grpSpPr>
          <a:xfrm>
            <a:off x="4714802" y="4084533"/>
            <a:ext cx="1474287" cy="1414492"/>
            <a:chOff x="4729289" y="5106443"/>
            <a:chExt cx="1474287" cy="1337905"/>
          </a:xfrm>
        </p:grpSpPr>
        <p:sp>
          <p:nvSpPr>
            <p:cNvPr id="21" name="Rettangolo arrotondato 20"/>
            <p:cNvSpPr/>
            <p:nvPr/>
          </p:nvSpPr>
          <p:spPr>
            <a:xfrm>
              <a:off x="4797931" y="5379654"/>
              <a:ext cx="1288561" cy="321363"/>
            </a:xfrm>
            <a:prstGeom prst="roundRect">
              <a:avLst/>
            </a:prstGeom>
            <a:solidFill>
              <a:srgbClr val="FFCCC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000" b="1" dirty="0">
                  <a:solidFill>
                    <a:schemeClr val="tx1"/>
                  </a:solidFill>
                </a:rPr>
                <a:t>SMA – Social Media Analytics</a:t>
              </a:r>
              <a:endParaRPr lang="it-IT" sz="1200" b="1" dirty="0"/>
            </a:p>
          </p:txBody>
        </p:sp>
        <p:sp>
          <p:nvSpPr>
            <p:cNvPr id="27" name="Rettangolo arrotondato 26"/>
            <p:cNvSpPr/>
            <p:nvPr/>
          </p:nvSpPr>
          <p:spPr>
            <a:xfrm>
              <a:off x="4833094" y="6105652"/>
              <a:ext cx="1253398" cy="291742"/>
            </a:xfrm>
            <a:prstGeom prst="roundRect">
              <a:avLst/>
            </a:prstGeom>
            <a:solidFill>
              <a:srgbClr val="FFCCC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 dirty="0">
                  <a:solidFill>
                    <a:schemeClr val="tx1"/>
                  </a:solidFill>
                </a:rPr>
                <a:t>BI - Business Intelligence</a:t>
              </a:r>
              <a:endParaRPr lang="it-IT" sz="1200" b="1" dirty="0">
                <a:solidFill>
                  <a:schemeClr val="tx1"/>
                </a:solidFill>
              </a:endParaRPr>
            </a:p>
          </p:txBody>
        </p:sp>
        <p:sp>
          <p:nvSpPr>
            <p:cNvPr id="32" name="Rettangolo 31"/>
            <p:cNvSpPr/>
            <p:nvPr/>
          </p:nvSpPr>
          <p:spPr>
            <a:xfrm>
              <a:off x="4729289" y="5106501"/>
              <a:ext cx="1474287" cy="1337847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b="1"/>
            </a:p>
          </p:txBody>
        </p:sp>
        <p:sp>
          <p:nvSpPr>
            <p:cNvPr id="61" name="CasellaDiTesto 60"/>
            <p:cNvSpPr txBox="1"/>
            <p:nvPr/>
          </p:nvSpPr>
          <p:spPr>
            <a:xfrm>
              <a:off x="5056349" y="5106443"/>
              <a:ext cx="73930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b="1" dirty="0"/>
                <a:t>1 </a:t>
              </a:r>
              <a:r>
                <a:rPr lang="it-IT" sz="1000" b="1" dirty="0" err="1"/>
                <a:t>among</a:t>
              </a:r>
              <a:r>
                <a:rPr lang="it-IT" sz="1000" b="1" dirty="0"/>
                <a:t> 3</a:t>
              </a:r>
              <a:endParaRPr lang="en-US" sz="1000" b="1" dirty="0"/>
            </a:p>
          </p:txBody>
        </p:sp>
        <p:sp>
          <p:nvSpPr>
            <p:cNvPr id="139" name="Rettangolo arrotondato 138"/>
            <p:cNvSpPr/>
            <p:nvPr/>
          </p:nvSpPr>
          <p:spPr>
            <a:xfrm>
              <a:off x="4812169" y="5770296"/>
              <a:ext cx="1278756" cy="265076"/>
            </a:xfrm>
            <a:prstGeom prst="roundRect">
              <a:avLst/>
            </a:prstGeom>
            <a:solidFill>
              <a:srgbClr val="FFCCC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000" b="1" dirty="0">
                  <a:solidFill>
                    <a:schemeClr val="tx1"/>
                  </a:solidFill>
                </a:rPr>
                <a:t>SS –Service Science</a:t>
              </a:r>
              <a:endParaRPr lang="it-IT" sz="1200" b="1" dirty="0"/>
            </a:p>
          </p:txBody>
        </p:sp>
      </p:grpSp>
      <p:sp>
        <p:nvSpPr>
          <p:cNvPr id="185" name="CasellaDiTesto 184"/>
          <p:cNvSpPr txBox="1"/>
          <p:nvPr/>
        </p:nvSpPr>
        <p:spPr>
          <a:xfrm>
            <a:off x="7111041" y="6184600"/>
            <a:ext cx="83663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50" b="1" dirty="0"/>
              <a:t>1 </a:t>
            </a:r>
            <a:r>
              <a:rPr lang="it-IT" sz="1050" b="1" dirty="0" err="1"/>
              <a:t>among</a:t>
            </a:r>
            <a:r>
              <a:rPr lang="it-IT" sz="1050" b="1" dirty="0"/>
              <a:t> 3</a:t>
            </a:r>
            <a:endParaRPr lang="en-US" sz="1050" b="1" dirty="0"/>
          </a:p>
        </p:txBody>
      </p:sp>
      <p:sp>
        <p:nvSpPr>
          <p:cNvPr id="130" name="Rettangolo arrotondato 129"/>
          <p:cNvSpPr/>
          <p:nvPr/>
        </p:nvSpPr>
        <p:spPr>
          <a:xfrm>
            <a:off x="1594029" y="2581485"/>
            <a:ext cx="978701" cy="303023"/>
          </a:xfrm>
          <a:prstGeom prst="roundRect">
            <a:avLst/>
          </a:prstGeom>
          <a:solidFill>
            <a:srgbClr val="00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</a:rPr>
              <a:t>DS – Data </a:t>
            </a:r>
            <a:r>
              <a:rPr lang="it-IT" sz="900" b="1" dirty="0" err="1">
                <a:solidFill>
                  <a:schemeClr val="tx1"/>
                </a:solidFill>
              </a:rPr>
              <a:t>Semantics</a:t>
            </a:r>
            <a:endParaRPr lang="it-IT" sz="1100" b="1" dirty="0"/>
          </a:p>
        </p:txBody>
      </p:sp>
      <p:sp>
        <p:nvSpPr>
          <p:cNvPr id="132" name="Rettangolo 131"/>
          <p:cNvSpPr/>
          <p:nvPr/>
        </p:nvSpPr>
        <p:spPr>
          <a:xfrm>
            <a:off x="1504512" y="1816080"/>
            <a:ext cx="1174728" cy="165024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b="1"/>
          </a:p>
        </p:txBody>
      </p:sp>
      <p:sp>
        <p:nvSpPr>
          <p:cNvPr id="133" name="CasellaDiTesto 132"/>
          <p:cNvSpPr txBox="1"/>
          <p:nvPr/>
        </p:nvSpPr>
        <p:spPr>
          <a:xfrm>
            <a:off x="1735549" y="1798829"/>
            <a:ext cx="732893" cy="2620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b="1" dirty="0"/>
              <a:t>1 </a:t>
            </a:r>
            <a:r>
              <a:rPr lang="it-IT" sz="1000" b="1" dirty="0" err="1"/>
              <a:t>among</a:t>
            </a:r>
            <a:r>
              <a:rPr lang="it-IT" sz="1000" b="1" dirty="0"/>
              <a:t> 3</a:t>
            </a:r>
            <a:endParaRPr lang="en-US" sz="1000" b="1" dirty="0"/>
          </a:p>
        </p:txBody>
      </p:sp>
      <p:sp>
        <p:nvSpPr>
          <p:cNvPr id="26" name="Rettangolo arrotondato 25"/>
          <p:cNvSpPr/>
          <p:nvPr/>
        </p:nvSpPr>
        <p:spPr>
          <a:xfrm>
            <a:off x="1549945" y="3064009"/>
            <a:ext cx="1035176" cy="344025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</a:rPr>
              <a:t>IS – Information Systems</a:t>
            </a:r>
            <a:endParaRPr lang="it-IT" sz="1100" b="1" dirty="0"/>
          </a:p>
        </p:txBody>
      </p:sp>
      <p:grpSp>
        <p:nvGrpSpPr>
          <p:cNvPr id="191" name="Gruppo 190"/>
          <p:cNvGrpSpPr/>
          <p:nvPr/>
        </p:nvGrpSpPr>
        <p:grpSpPr>
          <a:xfrm>
            <a:off x="4027470" y="3466322"/>
            <a:ext cx="629724" cy="2966956"/>
            <a:chOff x="2295122" y="3473821"/>
            <a:chExt cx="629724" cy="2999664"/>
          </a:xfrm>
        </p:grpSpPr>
        <p:cxnSp>
          <p:nvCxnSpPr>
            <p:cNvPr id="147" name="Connettore 1 146"/>
            <p:cNvCxnSpPr/>
            <p:nvPr/>
          </p:nvCxnSpPr>
          <p:spPr>
            <a:xfrm flipH="1">
              <a:off x="2602682" y="3473821"/>
              <a:ext cx="8122" cy="2999664"/>
            </a:xfrm>
            <a:prstGeom prst="line">
              <a:avLst/>
            </a:prstGeom>
            <a:ln w="28575"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CasellaDiTesto 79"/>
            <p:cNvSpPr txBox="1"/>
            <p:nvPr/>
          </p:nvSpPr>
          <p:spPr>
            <a:xfrm>
              <a:off x="2295122" y="4455063"/>
              <a:ext cx="629724" cy="84015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600" b="1" dirty="0"/>
                <a:t>Busi-</a:t>
              </a:r>
            </a:p>
            <a:p>
              <a:pPr algn="ctr"/>
              <a:r>
                <a:rPr lang="it-IT" sz="1600" b="1" dirty="0" err="1"/>
                <a:t>ness</a:t>
              </a:r>
              <a:endParaRPr lang="it-IT" sz="1600" b="1" dirty="0"/>
            </a:p>
            <a:p>
              <a:pPr algn="ctr"/>
              <a:r>
                <a:rPr lang="it-IT" sz="1600" b="1" dirty="0" err="1"/>
                <a:t>Track</a:t>
              </a:r>
              <a:endParaRPr lang="en-US" sz="1600" b="1" dirty="0"/>
            </a:p>
          </p:txBody>
        </p:sp>
      </p:grpSp>
      <p:sp>
        <p:nvSpPr>
          <p:cNvPr id="15" name="Rettangolo arrotondato 14"/>
          <p:cNvSpPr/>
          <p:nvPr/>
        </p:nvSpPr>
        <p:spPr>
          <a:xfrm>
            <a:off x="3005082" y="3063229"/>
            <a:ext cx="1138765" cy="447061"/>
          </a:xfrm>
          <a:prstGeom prst="roundRect">
            <a:avLst/>
          </a:prstGeom>
          <a:solidFill>
            <a:srgbClr val="CCECFF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b="1" dirty="0">
                <a:solidFill>
                  <a:schemeClr val="tx1"/>
                </a:solidFill>
              </a:rPr>
              <a:t>TMS – Text </a:t>
            </a:r>
            <a:r>
              <a:rPr lang="it-IT" sz="1000" b="1" dirty="0" err="1" smtClean="0">
                <a:solidFill>
                  <a:schemeClr val="tx1"/>
                </a:solidFill>
              </a:rPr>
              <a:t>mining</a:t>
            </a:r>
            <a:endParaRPr lang="it-IT" sz="1000" b="1" dirty="0" smtClean="0">
              <a:solidFill>
                <a:schemeClr val="tx1"/>
              </a:solidFill>
            </a:endParaRPr>
          </a:p>
          <a:p>
            <a:pPr algn="ctr"/>
            <a:r>
              <a:rPr lang="it-IT" sz="1000" b="1" dirty="0" smtClean="0">
                <a:solidFill>
                  <a:schemeClr val="tx1"/>
                </a:solidFill>
              </a:rPr>
              <a:t> </a:t>
            </a:r>
            <a:r>
              <a:rPr lang="it-IT" sz="1000" b="1" dirty="0">
                <a:solidFill>
                  <a:schemeClr val="tx1"/>
                </a:solidFill>
              </a:rPr>
              <a:t>and </a:t>
            </a:r>
            <a:r>
              <a:rPr lang="it-IT" sz="1000" b="1" dirty="0" err="1">
                <a:solidFill>
                  <a:schemeClr val="tx1"/>
                </a:solidFill>
              </a:rPr>
              <a:t>search</a:t>
            </a:r>
            <a:endParaRPr lang="it-IT" sz="1200" b="1" dirty="0"/>
          </a:p>
        </p:txBody>
      </p:sp>
      <p:sp>
        <p:nvSpPr>
          <p:cNvPr id="13" name="Rettangolo arrotondato 12"/>
          <p:cNvSpPr/>
          <p:nvPr/>
        </p:nvSpPr>
        <p:spPr>
          <a:xfrm>
            <a:off x="4676171" y="2593342"/>
            <a:ext cx="1552788" cy="375622"/>
          </a:xfrm>
          <a:prstGeom prst="roundRect">
            <a:avLst/>
          </a:prstGeom>
          <a:solidFill>
            <a:srgbClr val="00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</a:rPr>
              <a:t>HDA  – High </a:t>
            </a:r>
            <a:r>
              <a:rPr lang="it-IT" sz="900" b="1" dirty="0" err="1">
                <a:solidFill>
                  <a:schemeClr val="tx1"/>
                </a:solidFill>
              </a:rPr>
              <a:t>Dimensional</a:t>
            </a:r>
            <a:r>
              <a:rPr lang="it-IT" sz="900" b="1" dirty="0">
                <a:solidFill>
                  <a:schemeClr val="tx1"/>
                </a:solidFill>
              </a:rPr>
              <a:t> Data Analysis</a:t>
            </a:r>
          </a:p>
        </p:txBody>
      </p:sp>
      <p:sp>
        <p:nvSpPr>
          <p:cNvPr id="14" name="Rettangolo arrotondato 13"/>
          <p:cNvSpPr/>
          <p:nvPr/>
        </p:nvSpPr>
        <p:spPr>
          <a:xfrm>
            <a:off x="4681831" y="3012083"/>
            <a:ext cx="1517744" cy="420973"/>
          </a:xfrm>
          <a:prstGeom prst="roundRect">
            <a:avLst/>
          </a:prstGeom>
          <a:solidFill>
            <a:srgbClr val="00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</a:rPr>
              <a:t>SDM – Streaming </a:t>
            </a:r>
          </a:p>
          <a:p>
            <a:pPr algn="ctr"/>
            <a:r>
              <a:rPr lang="it-IT" sz="900" b="1" dirty="0">
                <a:solidFill>
                  <a:schemeClr val="tx1"/>
                </a:solidFill>
              </a:rPr>
              <a:t>data management and </a:t>
            </a:r>
          </a:p>
          <a:p>
            <a:pPr algn="ctr"/>
            <a:r>
              <a:rPr lang="it-IT" sz="900" b="1" dirty="0">
                <a:solidFill>
                  <a:schemeClr val="tx1"/>
                </a:solidFill>
              </a:rPr>
              <a:t>time </a:t>
            </a:r>
            <a:r>
              <a:rPr lang="it-IT" sz="900" b="1" dirty="0" err="1">
                <a:solidFill>
                  <a:schemeClr val="tx1"/>
                </a:solidFill>
              </a:rPr>
              <a:t>series</a:t>
            </a:r>
            <a:r>
              <a:rPr lang="it-IT" sz="900" b="1" dirty="0">
                <a:solidFill>
                  <a:schemeClr val="tx1"/>
                </a:solidFill>
              </a:rPr>
              <a:t> </a:t>
            </a:r>
            <a:r>
              <a:rPr lang="it-IT" sz="900" b="1" dirty="0" err="1">
                <a:solidFill>
                  <a:schemeClr val="tx1"/>
                </a:solidFill>
              </a:rPr>
              <a:t>analysis</a:t>
            </a:r>
            <a:endParaRPr lang="it-IT" sz="900" b="1" dirty="0">
              <a:solidFill>
                <a:schemeClr val="tx1"/>
              </a:solidFill>
            </a:endParaRPr>
          </a:p>
        </p:txBody>
      </p:sp>
      <p:sp>
        <p:nvSpPr>
          <p:cNvPr id="25" name="CasellaDiTesto 24"/>
          <p:cNvSpPr txBox="1"/>
          <p:nvPr/>
        </p:nvSpPr>
        <p:spPr>
          <a:xfrm>
            <a:off x="5074152" y="2367345"/>
            <a:ext cx="683200" cy="2255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900" b="1" dirty="0"/>
              <a:t>1 </a:t>
            </a:r>
            <a:r>
              <a:rPr lang="it-IT" sz="900" b="1" dirty="0" err="1"/>
              <a:t>among</a:t>
            </a:r>
            <a:r>
              <a:rPr lang="it-IT" sz="900" b="1" dirty="0"/>
              <a:t> 3</a:t>
            </a:r>
            <a:endParaRPr lang="en-US" sz="900" b="1" dirty="0"/>
          </a:p>
        </p:txBody>
      </p:sp>
      <p:sp>
        <p:nvSpPr>
          <p:cNvPr id="20" name="Rettangolo arrotondato 19"/>
          <p:cNvSpPr/>
          <p:nvPr/>
        </p:nvSpPr>
        <p:spPr>
          <a:xfrm>
            <a:off x="4669921" y="3664167"/>
            <a:ext cx="1458104" cy="314035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</a:rPr>
              <a:t>EDS – </a:t>
            </a:r>
            <a:r>
              <a:rPr lang="it-IT" sz="900" b="1" dirty="0" err="1">
                <a:solidFill>
                  <a:schemeClr val="tx1"/>
                </a:solidFill>
              </a:rPr>
              <a:t>Economics</a:t>
            </a:r>
            <a:r>
              <a:rPr lang="it-IT" sz="900" b="1" dirty="0">
                <a:solidFill>
                  <a:schemeClr val="tx1"/>
                </a:solidFill>
              </a:rPr>
              <a:t> for Data Science</a:t>
            </a:r>
          </a:p>
        </p:txBody>
      </p:sp>
      <p:sp>
        <p:nvSpPr>
          <p:cNvPr id="3" name="Rettangolo 2"/>
          <p:cNvSpPr/>
          <p:nvPr/>
        </p:nvSpPr>
        <p:spPr>
          <a:xfrm>
            <a:off x="4613143" y="2367432"/>
            <a:ext cx="1689720" cy="165505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b="1"/>
          </a:p>
        </p:txBody>
      </p:sp>
      <p:grpSp>
        <p:nvGrpSpPr>
          <p:cNvPr id="192" name="Gruppo 191"/>
          <p:cNvGrpSpPr/>
          <p:nvPr/>
        </p:nvGrpSpPr>
        <p:grpSpPr>
          <a:xfrm>
            <a:off x="3987878" y="425322"/>
            <a:ext cx="689420" cy="3006097"/>
            <a:chOff x="2194542" y="155291"/>
            <a:chExt cx="689420" cy="3184927"/>
          </a:xfrm>
        </p:grpSpPr>
        <p:cxnSp>
          <p:nvCxnSpPr>
            <p:cNvPr id="79" name="Connettore 1 78"/>
            <p:cNvCxnSpPr/>
            <p:nvPr/>
          </p:nvCxnSpPr>
          <p:spPr>
            <a:xfrm>
              <a:off x="2543486" y="155291"/>
              <a:ext cx="20125" cy="3184927"/>
            </a:xfrm>
            <a:prstGeom prst="line">
              <a:avLst/>
            </a:prstGeom>
            <a:ln w="28575"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CasellaDiTesto 69"/>
            <p:cNvSpPr txBox="1"/>
            <p:nvPr/>
          </p:nvSpPr>
          <p:spPr>
            <a:xfrm>
              <a:off x="2194542" y="1315245"/>
              <a:ext cx="689420" cy="8804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600" b="1" dirty="0"/>
                <a:t>Ana</a:t>
              </a:r>
            </a:p>
            <a:p>
              <a:pPr algn="ctr"/>
              <a:r>
                <a:rPr lang="it-IT" sz="1600" b="1" dirty="0" err="1"/>
                <a:t>lytical</a:t>
              </a:r>
              <a:endParaRPr lang="it-IT" sz="1600" b="1" dirty="0"/>
            </a:p>
            <a:p>
              <a:pPr algn="ctr"/>
              <a:r>
                <a:rPr lang="it-IT" sz="1600" b="1" dirty="0" err="1"/>
                <a:t>track</a:t>
              </a:r>
              <a:endParaRPr lang="en-US" sz="1600" b="1" dirty="0"/>
            </a:p>
          </p:txBody>
        </p:sp>
      </p:grpSp>
      <p:sp>
        <p:nvSpPr>
          <p:cNvPr id="181" name="CasellaDiTesto 180"/>
          <p:cNvSpPr txBox="1"/>
          <p:nvPr/>
        </p:nvSpPr>
        <p:spPr>
          <a:xfrm>
            <a:off x="6581041" y="4010660"/>
            <a:ext cx="195117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800" b="1" dirty="0"/>
              <a:t>Data Science Lab in Business &amp; Marketing</a:t>
            </a:r>
            <a:endParaRPr lang="en-US" sz="800" b="1" dirty="0"/>
          </a:p>
        </p:txBody>
      </p:sp>
      <p:sp>
        <p:nvSpPr>
          <p:cNvPr id="183" name="CasellaDiTesto 182"/>
          <p:cNvSpPr txBox="1"/>
          <p:nvPr/>
        </p:nvSpPr>
        <p:spPr>
          <a:xfrm>
            <a:off x="6485986" y="5172635"/>
            <a:ext cx="208903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800" b="1" dirty="0"/>
              <a:t>Data Science Lab in Public </a:t>
            </a:r>
            <a:r>
              <a:rPr lang="it-IT" sz="800" b="1" dirty="0" err="1"/>
              <a:t>Policies</a:t>
            </a:r>
            <a:r>
              <a:rPr lang="it-IT" sz="800" b="1" dirty="0"/>
              <a:t> &amp; Services</a:t>
            </a:r>
            <a:endParaRPr lang="en-US" sz="800" b="1" dirty="0"/>
          </a:p>
        </p:txBody>
      </p:sp>
      <p:sp>
        <p:nvSpPr>
          <p:cNvPr id="184" name="Rettangolo 183"/>
          <p:cNvSpPr/>
          <p:nvPr/>
        </p:nvSpPr>
        <p:spPr>
          <a:xfrm>
            <a:off x="6485986" y="35956"/>
            <a:ext cx="1992202" cy="38389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88" name="CasellaDiTesto 187"/>
          <p:cNvSpPr txBox="1"/>
          <p:nvPr/>
        </p:nvSpPr>
        <p:spPr>
          <a:xfrm>
            <a:off x="7174226" y="23426"/>
            <a:ext cx="7665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50" b="1" dirty="0"/>
              <a:t>1 </a:t>
            </a:r>
            <a:r>
              <a:rPr lang="it-IT" sz="1050" b="1" dirty="0" err="1"/>
              <a:t>among</a:t>
            </a:r>
            <a:r>
              <a:rPr lang="it-IT" sz="1050" b="1" dirty="0"/>
              <a:t> 4</a:t>
            </a:r>
            <a:endParaRPr lang="en-US" sz="1050" b="1" dirty="0"/>
          </a:p>
        </p:txBody>
      </p:sp>
      <p:cxnSp>
        <p:nvCxnSpPr>
          <p:cNvPr id="210" name="Connettore 1 209"/>
          <p:cNvCxnSpPr/>
          <p:nvPr/>
        </p:nvCxnSpPr>
        <p:spPr>
          <a:xfrm>
            <a:off x="6528790" y="5388079"/>
            <a:ext cx="2003427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8" name="Connettore 1 217"/>
          <p:cNvCxnSpPr/>
          <p:nvPr/>
        </p:nvCxnSpPr>
        <p:spPr>
          <a:xfrm>
            <a:off x="6610676" y="4226104"/>
            <a:ext cx="1849097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Connettore 1 219"/>
          <p:cNvCxnSpPr/>
          <p:nvPr/>
        </p:nvCxnSpPr>
        <p:spPr>
          <a:xfrm flipV="1">
            <a:off x="6649995" y="2588141"/>
            <a:ext cx="1748270" cy="12543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itolo 1"/>
          <p:cNvSpPr>
            <a:spLocks noGrp="1"/>
          </p:cNvSpPr>
          <p:nvPr>
            <p:ph type="title"/>
          </p:nvPr>
        </p:nvSpPr>
        <p:spPr>
          <a:xfrm>
            <a:off x="103246" y="71531"/>
            <a:ext cx="1539065" cy="417361"/>
          </a:xfrm>
        </p:spPr>
        <p:txBody>
          <a:bodyPr>
            <a:noAutofit/>
          </a:bodyPr>
          <a:lstStyle/>
          <a:p>
            <a:r>
              <a:rPr lang="it-IT" sz="3200" b="1" dirty="0" smtClean="0"/>
              <a:t>Courses</a:t>
            </a:r>
            <a:endParaRPr lang="it-IT" sz="3200" b="1" dirty="0"/>
          </a:p>
        </p:txBody>
      </p:sp>
      <p:sp>
        <p:nvSpPr>
          <p:cNvPr id="89" name="Rettangolo arrotondato 88"/>
          <p:cNvSpPr/>
          <p:nvPr/>
        </p:nvSpPr>
        <p:spPr>
          <a:xfrm>
            <a:off x="138188" y="4722337"/>
            <a:ext cx="1174728" cy="293955"/>
          </a:xfrm>
          <a:prstGeom prst="roundRect">
            <a:avLst/>
          </a:prstGeom>
          <a:solidFill>
            <a:srgbClr val="CCECFF"/>
          </a:solidFill>
          <a:ln w="19050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 smtClean="0">
                <a:solidFill>
                  <a:schemeClr val="tx1"/>
                </a:solidFill>
              </a:rPr>
              <a:t>DSL - Data Science Lab</a:t>
            </a:r>
            <a:endParaRPr lang="it-IT" sz="1100" b="1" dirty="0">
              <a:solidFill>
                <a:schemeClr val="tx1"/>
              </a:solidFill>
            </a:endParaRPr>
          </a:p>
        </p:txBody>
      </p:sp>
      <p:cxnSp>
        <p:nvCxnSpPr>
          <p:cNvPr id="118" name="Connettore 1 117"/>
          <p:cNvCxnSpPr/>
          <p:nvPr/>
        </p:nvCxnSpPr>
        <p:spPr>
          <a:xfrm>
            <a:off x="8789485" y="541484"/>
            <a:ext cx="0" cy="6008278"/>
          </a:xfrm>
          <a:prstGeom prst="line">
            <a:avLst/>
          </a:prstGeom>
          <a:ln w="28575">
            <a:prstDash val="sysDot"/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asellaDiTesto 1"/>
          <p:cNvSpPr txBox="1"/>
          <p:nvPr/>
        </p:nvSpPr>
        <p:spPr>
          <a:xfrm>
            <a:off x="8568551" y="3067874"/>
            <a:ext cx="5107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dirty="0" err="1" smtClean="0"/>
              <a:t>Labs</a:t>
            </a:r>
            <a:endParaRPr lang="it-IT" sz="1400" b="1" dirty="0"/>
          </a:p>
        </p:txBody>
      </p:sp>
      <p:sp>
        <p:nvSpPr>
          <p:cNvPr id="78" name="Rettangolo arrotondato 77"/>
          <p:cNvSpPr/>
          <p:nvPr/>
        </p:nvSpPr>
        <p:spPr>
          <a:xfrm>
            <a:off x="152942" y="578955"/>
            <a:ext cx="1619338" cy="248480"/>
          </a:xfrm>
          <a:prstGeom prst="roundRect">
            <a:avLst/>
          </a:prstGeom>
          <a:solidFill>
            <a:srgbClr val="CCE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900" b="1" dirty="0">
              <a:solidFill>
                <a:schemeClr val="tx1"/>
              </a:solidFill>
            </a:endParaRPr>
          </a:p>
        </p:txBody>
      </p:sp>
      <p:sp>
        <p:nvSpPr>
          <p:cNvPr id="82" name="Rettangolo arrotondato 81"/>
          <p:cNvSpPr/>
          <p:nvPr/>
        </p:nvSpPr>
        <p:spPr>
          <a:xfrm>
            <a:off x="162720" y="922128"/>
            <a:ext cx="1619338" cy="248480"/>
          </a:xfrm>
          <a:prstGeom prst="roundRect">
            <a:avLst/>
          </a:prstGeom>
          <a:solidFill>
            <a:srgbClr val="00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100" b="1" dirty="0"/>
          </a:p>
        </p:txBody>
      </p:sp>
      <p:sp>
        <p:nvSpPr>
          <p:cNvPr id="83" name="Rettangolo arrotondato 82"/>
          <p:cNvSpPr/>
          <p:nvPr/>
        </p:nvSpPr>
        <p:spPr>
          <a:xfrm>
            <a:off x="172498" y="1265301"/>
            <a:ext cx="1619338" cy="248480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900" b="1" dirty="0">
              <a:solidFill>
                <a:schemeClr val="tx1"/>
              </a:solidFill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1862514" y="522732"/>
            <a:ext cx="16253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 smtClean="0"/>
              <a:t>Common </a:t>
            </a:r>
            <a:r>
              <a:rPr lang="it-IT" sz="1600" dirty="0" err="1" smtClean="0"/>
              <a:t>courses</a:t>
            </a:r>
            <a:endParaRPr lang="it-IT" sz="1600" dirty="0"/>
          </a:p>
        </p:txBody>
      </p:sp>
      <p:sp>
        <p:nvSpPr>
          <p:cNvPr id="84" name="CasellaDiTesto 83"/>
          <p:cNvSpPr txBox="1"/>
          <p:nvPr/>
        </p:nvSpPr>
        <p:spPr>
          <a:xfrm>
            <a:off x="1975033" y="869596"/>
            <a:ext cx="14541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 err="1" smtClean="0"/>
              <a:t>Analytical</a:t>
            </a:r>
            <a:r>
              <a:rPr lang="it-IT" sz="1600" dirty="0" smtClean="0"/>
              <a:t> </a:t>
            </a:r>
            <a:r>
              <a:rPr lang="it-IT" sz="1600" dirty="0" err="1" smtClean="0"/>
              <a:t>track</a:t>
            </a:r>
            <a:endParaRPr lang="it-IT" sz="1600" dirty="0"/>
          </a:p>
        </p:txBody>
      </p:sp>
      <p:sp>
        <p:nvSpPr>
          <p:cNvPr id="86" name="CasellaDiTesto 85"/>
          <p:cNvSpPr txBox="1"/>
          <p:nvPr/>
        </p:nvSpPr>
        <p:spPr>
          <a:xfrm>
            <a:off x="1947201" y="1219854"/>
            <a:ext cx="13618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 smtClean="0"/>
              <a:t>Business </a:t>
            </a:r>
            <a:r>
              <a:rPr lang="it-IT" sz="1600" dirty="0" err="1" smtClean="0"/>
              <a:t>track</a:t>
            </a:r>
            <a:endParaRPr lang="it-IT" sz="16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84FBD-8BF7-4750-84A9-BDFC0389824F}" type="slidenum">
              <a:rPr lang="it-IT" smtClean="0"/>
              <a:t>2</a:t>
            </a:fld>
            <a:endParaRPr lang="it-IT"/>
          </a:p>
        </p:txBody>
      </p:sp>
      <p:sp>
        <p:nvSpPr>
          <p:cNvPr id="87" name="Rettangolo arrotondato 86"/>
          <p:cNvSpPr/>
          <p:nvPr/>
        </p:nvSpPr>
        <p:spPr>
          <a:xfrm>
            <a:off x="1625682" y="2097432"/>
            <a:ext cx="966056" cy="290069"/>
          </a:xfrm>
          <a:prstGeom prst="roundRect">
            <a:avLst/>
          </a:prstGeom>
          <a:solidFill>
            <a:srgbClr val="CCE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 smtClean="0">
                <a:solidFill>
                  <a:schemeClr val="tx1"/>
                </a:solidFill>
              </a:rPr>
              <a:t>FC </a:t>
            </a:r>
            <a:r>
              <a:rPr lang="it-IT" sz="900" b="1" dirty="0">
                <a:solidFill>
                  <a:schemeClr val="tx1"/>
                </a:solidFill>
              </a:rPr>
              <a:t>– </a:t>
            </a:r>
            <a:r>
              <a:rPr lang="it-IT" sz="900" b="1" dirty="0" err="1">
                <a:solidFill>
                  <a:schemeClr val="tx1"/>
                </a:solidFill>
              </a:rPr>
              <a:t>Foundam</a:t>
            </a:r>
            <a:r>
              <a:rPr lang="it-IT" sz="900" b="1" dirty="0">
                <a:solidFill>
                  <a:schemeClr val="tx1"/>
                </a:solidFill>
              </a:rPr>
              <a:t>.  in </a:t>
            </a:r>
            <a:r>
              <a:rPr lang="it-IT" sz="900" b="1" dirty="0" err="1" smtClean="0">
                <a:solidFill>
                  <a:schemeClr val="tx1"/>
                </a:solidFill>
              </a:rPr>
              <a:t>Comp.Sc</a:t>
            </a:r>
            <a:r>
              <a:rPr lang="it-IT" sz="900" b="1" dirty="0" smtClean="0">
                <a:solidFill>
                  <a:schemeClr val="tx1"/>
                </a:solidFill>
              </a:rPr>
              <a:t>.</a:t>
            </a:r>
            <a:endParaRPr lang="it-IT" sz="900" b="1" dirty="0">
              <a:solidFill>
                <a:schemeClr val="tx1"/>
              </a:solidFill>
            </a:endParaRPr>
          </a:p>
        </p:txBody>
      </p:sp>
      <p:sp>
        <p:nvSpPr>
          <p:cNvPr id="88" name="Rettangolo arrotondato 87"/>
          <p:cNvSpPr/>
          <p:nvPr/>
        </p:nvSpPr>
        <p:spPr>
          <a:xfrm>
            <a:off x="2910307" y="3630596"/>
            <a:ext cx="1326963" cy="321363"/>
          </a:xfrm>
          <a:prstGeom prst="roundRect">
            <a:avLst/>
          </a:prstGeom>
          <a:solidFill>
            <a:srgbClr val="CCECFF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 smtClean="0">
                <a:solidFill>
                  <a:schemeClr val="tx1"/>
                </a:solidFill>
              </a:rPr>
              <a:t>EW – Expert Week</a:t>
            </a:r>
            <a:endParaRPr lang="it-IT" sz="9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2406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86475" y="2434931"/>
            <a:ext cx="8245295" cy="1107686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 smtClean="0">
                <a:latin typeface="+mn-lt"/>
              </a:rPr>
              <a:t>I lavori al tempo della Scienza dei Dati</a:t>
            </a:r>
            <a:endParaRPr lang="en-US" dirty="0">
              <a:latin typeface="+mn-lt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F8B4E-BE68-4BB6-8F52-0C6B320C846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797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7504" y="99680"/>
            <a:ext cx="8928992" cy="737994"/>
          </a:xfrm>
        </p:spPr>
        <p:txBody>
          <a:bodyPr>
            <a:noAutofit/>
          </a:bodyPr>
          <a:lstStyle/>
          <a:p>
            <a:pPr algn="ctr"/>
            <a:r>
              <a:rPr lang="it-IT" sz="3800" dirty="0" smtClean="0"/>
              <a:t>A </a:t>
            </a:r>
            <a:r>
              <a:rPr lang="it-IT" sz="3800" dirty="0" err="1" smtClean="0"/>
              <a:t>blurred</a:t>
            </a:r>
            <a:r>
              <a:rPr lang="it-IT" sz="3800" dirty="0" smtClean="0"/>
              <a:t> and </a:t>
            </a:r>
            <a:r>
              <a:rPr lang="it-IT" sz="3800" dirty="0" err="1" smtClean="0"/>
              <a:t>unequal</a:t>
            </a:r>
            <a:r>
              <a:rPr lang="it-IT" sz="3800" dirty="0" smtClean="0"/>
              <a:t> reality</a:t>
            </a:r>
            <a:endParaRPr lang="en-US" sz="3800" dirty="0"/>
          </a:p>
        </p:txBody>
      </p:sp>
      <p:cxnSp>
        <p:nvCxnSpPr>
          <p:cNvPr id="6" name="Connettore 2 5"/>
          <p:cNvCxnSpPr/>
          <p:nvPr/>
        </p:nvCxnSpPr>
        <p:spPr>
          <a:xfrm flipH="1" flipV="1">
            <a:off x="3118106" y="1041611"/>
            <a:ext cx="4286" cy="4115581"/>
          </a:xfrm>
          <a:prstGeom prst="straightConnector1">
            <a:avLst/>
          </a:prstGeom>
          <a:ln w="28575">
            <a:solidFill>
              <a:schemeClr val="tx1"/>
            </a:solidFill>
            <a:prstDash val="solid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2 8"/>
          <p:cNvCxnSpPr/>
          <p:nvPr/>
        </p:nvCxnSpPr>
        <p:spPr>
          <a:xfrm>
            <a:off x="3122392" y="5157192"/>
            <a:ext cx="5770088" cy="49818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2 11"/>
          <p:cNvCxnSpPr/>
          <p:nvPr/>
        </p:nvCxnSpPr>
        <p:spPr>
          <a:xfrm flipH="1">
            <a:off x="476099" y="5157192"/>
            <a:ext cx="2646293" cy="1270205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asellaDiTesto 21"/>
          <p:cNvSpPr txBox="1"/>
          <p:nvPr/>
        </p:nvSpPr>
        <p:spPr>
          <a:xfrm>
            <a:off x="3264899" y="959516"/>
            <a:ext cx="38209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err="1"/>
              <a:t>Broadness</a:t>
            </a:r>
            <a:r>
              <a:rPr lang="it-IT" sz="2400" dirty="0"/>
              <a:t> of </a:t>
            </a:r>
            <a:r>
              <a:rPr lang="it-IT" sz="2400" dirty="0" err="1"/>
              <a:t>observed</a:t>
            </a:r>
            <a:r>
              <a:rPr lang="it-IT" sz="2400" dirty="0"/>
              <a:t> </a:t>
            </a:r>
            <a:r>
              <a:rPr lang="it-IT" sz="2400" dirty="0" err="1"/>
              <a:t>realty</a:t>
            </a:r>
            <a:endParaRPr lang="en-US" sz="2400" dirty="0"/>
          </a:p>
        </p:txBody>
      </p:sp>
      <p:sp>
        <p:nvSpPr>
          <p:cNvPr id="23" name="CasellaDiTesto 22"/>
          <p:cNvSpPr txBox="1"/>
          <p:nvPr/>
        </p:nvSpPr>
        <p:spPr>
          <a:xfrm>
            <a:off x="7498494" y="4610458"/>
            <a:ext cx="8050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smtClean="0"/>
              <a:t>Time</a:t>
            </a:r>
            <a:endParaRPr lang="en-US" sz="2400" dirty="0"/>
          </a:p>
        </p:txBody>
      </p:sp>
      <p:sp>
        <p:nvSpPr>
          <p:cNvPr id="24" name="CasellaDiTesto 23"/>
          <p:cNvSpPr txBox="1"/>
          <p:nvPr/>
        </p:nvSpPr>
        <p:spPr>
          <a:xfrm>
            <a:off x="899592" y="6176523"/>
            <a:ext cx="50967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/>
              <a:t>Depth in </a:t>
            </a:r>
            <a:r>
              <a:rPr lang="it-IT" sz="2400" dirty="0" err="1"/>
              <a:t>knowledge</a:t>
            </a:r>
            <a:r>
              <a:rPr lang="it-IT" sz="2400" dirty="0"/>
              <a:t> of </a:t>
            </a:r>
            <a:r>
              <a:rPr lang="it-IT" sz="2400" dirty="0" err="1"/>
              <a:t>observed</a:t>
            </a:r>
            <a:r>
              <a:rPr lang="it-IT" sz="2400" dirty="0"/>
              <a:t> reality</a:t>
            </a:r>
            <a:endParaRPr lang="en-US" sz="2400" dirty="0"/>
          </a:p>
        </p:txBody>
      </p:sp>
      <p:sp>
        <p:nvSpPr>
          <p:cNvPr id="25" name="Ovale 24"/>
          <p:cNvSpPr/>
          <p:nvPr/>
        </p:nvSpPr>
        <p:spPr>
          <a:xfrm>
            <a:off x="755576" y="1577685"/>
            <a:ext cx="5356397" cy="4408940"/>
          </a:xfrm>
          <a:prstGeom prst="ellipse">
            <a:avLst/>
          </a:prstGeom>
          <a:gradFill flip="none" rotWithShape="1">
            <a:gsLst>
              <a:gs pos="0">
                <a:srgbClr val="000066"/>
              </a:gs>
              <a:gs pos="71000">
                <a:schemeClr val="accent1">
                  <a:tint val="44500"/>
                  <a:satMod val="160000"/>
                  <a:lumMod val="0"/>
                  <a:lumOff val="10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1ACF4-8BD2-4B5C-8EAE-9C79C75A14C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111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736600" y="5970588"/>
            <a:ext cx="8101013" cy="338137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100000"/>
              <a:buFontTx/>
              <a:buNone/>
              <a:defRPr/>
            </a:pPr>
            <a:r>
              <a:rPr lang="en-US" altLang="it-IT" sz="1600" dirty="0" smtClean="0">
                <a:latin typeface="+mn-lt"/>
                <a:cs typeface="Arial" pitchFamily="34" charset="0"/>
              </a:rPr>
              <a:t>Estimations based on </a:t>
            </a:r>
            <a:r>
              <a:rPr lang="en-US" altLang="it-IT" sz="1600" dirty="0" err="1" smtClean="0">
                <a:latin typeface="+mn-lt"/>
                <a:cs typeface="Arial" pitchFamily="34" charset="0"/>
              </a:rPr>
              <a:t>Porat</a:t>
            </a:r>
            <a:r>
              <a:rPr lang="en-US" altLang="it-IT" sz="1600" dirty="0" smtClean="0">
                <a:latin typeface="+mn-lt"/>
                <a:cs typeface="Arial" pitchFamily="34" charset="0"/>
              </a:rPr>
              <a:t>, M. (1977) Info Economy: Definitions and Measurement</a:t>
            </a: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2319186" y="188640"/>
            <a:ext cx="4541435" cy="722057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ctr" eaLnBrk="1" hangingPunct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100000"/>
              <a:buFontTx/>
              <a:buNone/>
              <a:defRPr/>
            </a:pPr>
            <a:r>
              <a:rPr lang="en-US" sz="4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Cambiano</a:t>
            </a:r>
            <a:r>
              <a:rPr lang="en-US" sz="4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4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lavori</a:t>
            </a:r>
            <a:r>
              <a:rPr lang="en-US" sz="4400" dirty="0" smtClean="0"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22</a:t>
            </a:fld>
            <a:endParaRPr lang="it-IT"/>
          </a:p>
        </p:txBody>
      </p:sp>
      <p:graphicFrame>
        <p:nvGraphicFramePr>
          <p:cNvPr id="8" name="Object 3"/>
          <p:cNvGraphicFramePr>
            <a:graphicFrameLocks noGrp="1" noChangeAspect="1"/>
          </p:cNvGraphicFramePr>
          <p:nvPr>
            <p:ph idx="1"/>
            <p:extLst/>
          </p:nvPr>
        </p:nvGraphicFramePr>
        <p:xfrm>
          <a:off x="323528" y="1749646"/>
          <a:ext cx="8199910" cy="40577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Chart" r:id="rId4" imgW="7353235" imgH="3905336" progId="MSGraph.Chart.8">
                  <p:embed followColorScheme="full"/>
                </p:oleObj>
              </mc:Choice>
              <mc:Fallback>
                <p:oleObj name="Chart" r:id="rId4" imgW="7353235" imgH="3905336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1749646"/>
                        <a:ext cx="8199910" cy="405775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ttangolo arrotondato 8"/>
          <p:cNvSpPr/>
          <p:nvPr/>
        </p:nvSpPr>
        <p:spPr>
          <a:xfrm>
            <a:off x="5365897" y="2282456"/>
            <a:ext cx="3076353" cy="2360428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687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/>
      <p:bldOleChart spid="8" grpId="0"/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World </a:t>
            </a:r>
            <a:r>
              <a:rPr lang="it-IT" dirty="0" err="1"/>
              <a:t>E</a:t>
            </a:r>
            <a:r>
              <a:rPr lang="it-IT" dirty="0" err="1" smtClean="0"/>
              <a:t>conomic</a:t>
            </a:r>
            <a:r>
              <a:rPr lang="it-IT" dirty="0" smtClean="0"/>
              <a:t> Forum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6954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Drivers of </a:t>
            </a:r>
            <a:r>
              <a:rPr lang="it-IT" dirty="0" err="1" smtClean="0"/>
              <a:t>change</a:t>
            </a:r>
            <a:endParaRPr lang="en-US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ubiquitous high-speed mobile internet; </a:t>
            </a:r>
            <a:endParaRPr lang="en-US" dirty="0" smtClean="0"/>
          </a:p>
          <a:p>
            <a:r>
              <a:rPr lang="en-US" dirty="0" smtClean="0"/>
              <a:t>artificial </a:t>
            </a:r>
            <a:r>
              <a:rPr lang="en-US" dirty="0"/>
              <a:t>intelligence; </a:t>
            </a:r>
            <a:endParaRPr lang="en-US" dirty="0" smtClean="0"/>
          </a:p>
          <a:p>
            <a:r>
              <a:rPr lang="en-US" dirty="0" smtClean="0"/>
              <a:t>widespread </a:t>
            </a:r>
            <a:r>
              <a:rPr lang="en-US" dirty="0"/>
              <a:t>adoption of big data analytics; </a:t>
            </a:r>
            <a:endParaRPr lang="en-US" dirty="0" smtClean="0"/>
          </a:p>
          <a:p>
            <a:r>
              <a:rPr lang="en-US" dirty="0" smtClean="0"/>
              <a:t>and </a:t>
            </a:r>
            <a:r>
              <a:rPr lang="en-US" dirty="0"/>
              <a:t>cloud technology</a:t>
            </a:r>
          </a:p>
        </p:txBody>
      </p:sp>
    </p:spTree>
    <p:extLst>
      <p:ext uri="{BB962C8B-B14F-4D97-AF65-F5344CB8AC3E}">
        <p14:creationId xmlns:p14="http://schemas.microsoft.com/office/powerpoint/2010/main" val="3471263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err="1" smtClean="0"/>
              <a:t>Other</a:t>
            </a:r>
            <a:r>
              <a:rPr lang="it-IT" dirty="0" smtClean="0"/>
              <a:t> trends</a:t>
            </a:r>
            <a:endParaRPr lang="en-US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Changing employment </a:t>
            </a:r>
            <a:r>
              <a:rPr lang="en-US" dirty="0" smtClean="0"/>
              <a:t>types</a:t>
            </a:r>
          </a:p>
          <a:p>
            <a:r>
              <a:rPr lang="en-US" dirty="0"/>
              <a:t>A new human-machine frontier within existing </a:t>
            </a:r>
            <a:r>
              <a:rPr lang="en-US" dirty="0" smtClean="0"/>
              <a:t>tasks</a:t>
            </a:r>
          </a:p>
          <a:p>
            <a:r>
              <a:rPr lang="en-US" dirty="0"/>
              <a:t>A net positive outlook for </a:t>
            </a:r>
            <a:r>
              <a:rPr lang="en-US" dirty="0" smtClean="0"/>
              <a:t>jobs</a:t>
            </a:r>
          </a:p>
          <a:p>
            <a:r>
              <a:rPr lang="en-US" dirty="0"/>
              <a:t> Emerging in-demand </a:t>
            </a:r>
            <a:r>
              <a:rPr lang="en-US" dirty="0" smtClean="0"/>
              <a:t>roles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Data Analysts and Scientists, </a:t>
            </a:r>
            <a:endParaRPr lang="en-US" dirty="0" smtClean="0"/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Software </a:t>
            </a:r>
            <a:r>
              <a:rPr lang="en-US" dirty="0"/>
              <a:t>and Applications Developers, and </a:t>
            </a:r>
            <a:endParaRPr lang="en-US" dirty="0" smtClean="0"/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Ecommerce </a:t>
            </a:r>
            <a:r>
              <a:rPr lang="en-US" dirty="0"/>
              <a:t>and Social Media </a:t>
            </a:r>
            <a:r>
              <a:rPr lang="en-US" dirty="0" smtClean="0"/>
              <a:t>Specialists</a:t>
            </a:r>
          </a:p>
          <a:p>
            <a:r>
              <a:rPr lang="en-US" dirty="0"/>
              <a:t>A reskilling </a:t>
            </a:r>
            <a:r>
              <a:rPr lang="en-US" dirty="0" smtClean="0"/>
              <a:t>imperative</a:t>
            </a:r>
          </a:p>
          <a:p>
            <a:r>
              <a:rPr lang="en-US" dirty="0"/>
              <a:t> Current strategies for addressing skills gaps</a:t>
            </a:r>
          </a:p>
        </p:txBody>
      </p:sp>
    </p:spTree>
    <p:extLst>
      <p:ext uri="{BB962C8B-B14F-4D97-AF65-F5344CB8AC3E}">
        <p14:creationId xmlns:p14="http://schemas.microsoft.com/office/powerpoint/2010/main" val="31553393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650" y="146763"/>
            <a:ext cx="7886700" cy="713046"/>
          </a:xfrm>
        </p:spPr>
        <p:txBody>
          <a:bodyPr>
            <a:normAutofit fontScale="90000"/>
          </a:bodyPr>
          <a:lstStyle/>
          <a:p>
            <a:pPr algn="ctr"/>
            <a:r>
              <a:rPr lang="it-IT" sz="2800" dirty="0" smtClean="0"/>
              <a:t>Technologies by </a:t>
            </a:r>
            <a:r>
              <a:rPr lang="en-US" sz="2800" dirty="0"/>
              <a:t> proportion of companies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likely </a:t>
            </a:r>
            <a:r>
              <a:rPr lang="en-US" sz="2800" dirty="0"/>
              <a:t>to adopt them by 2022 (projected</a:t>
            </a:r>
            <a:r>
              <a:rPr lang="en-US" sz="2800" dirty="0" smtClean="0"/>
              <a:t>)</a:t>
            </a:r>
            <a:endParaRPr lang="en-US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F8B4E-BE68-4BB6-8F52-0C6B320C8463}" type="slidenum">
              <a:rPr lang="en-US" smtClean="0"/>
              <a:t>26</a:t>
            </a:fld>
            <a:endParaRPr lang="en-US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76" y="859809"/>
            <a:ext cx="7527669" cy="5818248"/>
          </a:xfrm>
          <a:prstGeom prst="rect">
            <a:avLst/>
          </a:prstGeom>
        </p:spPr>
      </p:pic>
      <p:sp>
        <p:nvSpPr>
          <p:cNvPr id="3" name="Rettangolo arrotondato 2"/>
          <p:cNvSpPr/>
          <p:nvPr/>
        </p:nvSpPr>
        <p:spPr>
          <a:xfrm>
            <a:off x="736979" y="6443330"/>
            <a:ext cx="3232509" cy="333154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ttangolo arrotondato 5"/>
          <p:cNvSpPr/>
          <p:nvPr/>
        </p:nvSpPr>
        <p:spPr>
          <a:xfrm>
            <a:off x="547142" y="900223"/>
            <a:ext cx="7968208" cy="2367517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ttangolo arrotondato 6"/>
          <p:cNvSpPr/>
          <p:nvPr/>
        </p:nvSpPr>
        <p:spPr>
          <a:xfrm>
            <a:off x="907312" y="999460"/>
            <a:ext cx="7215962" cy="297712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ttangolo arrotondato 7"/>
          <p:cNvSpPr/>
          <p:nvPr/>
        </p:nvSpPr>
        <p:spPr>
          <a:xfrm>
            <a:off x="879830" y="1853724"/>
            <a:ext cx="7215962" cy="297712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ttangolo arrotondato 8"/>
          <p:cNvSpPr/>
          <p:nvPr/>
        </p:nvSpPr>
        <p:spPr>
          <a:xfrm>
            <a:off x="907312" y="1337586"/>
            <a:ext cx="7215962" cy="475724"/>
          </a:xfrm>
          <a:prstGeom prst="roundRect">
            <a:avLst/>
          </a:prstGeom>
          <a:noFill/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ttangolo arrotondato 9"/>
          <p:cNvSpPr/>
          <p:nvPr/>
        </p:nvSpPr>
        <p:spPr>
          <a:xfrm>
            <a:off x="892832" y="2151436"/>
            <a:ext cx="7215962" cy="1116304"/>
          </a:xfrm>
          <a:prstGeom prst="roundRect">
            <a:avLst/>
          </a:prstGeom>
          <a:noFill/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62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50678" y="265891"/>
            <a:ext cx="7886700" cy="641422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 err="1" smtClean="0"/>
              <a:t>Stable</a:t>
            </a:r>
            <a:r>
              <a:rPr lang="it-IT" dirty="0" smtClean="0"/>
              <a:t>, new and </a:t>
            </a:r>
            <a:r>
              <a:rPr lang="it-IT" dirty="0" err="1" smtClean="0"/>
              <a:t>redundant</a:t>
            </a:r>
            <a:r>
              <a:rPr lang="it-IT" dirty="0" smtClean="0"/>
              <a:t> </a:t>
            </a:r>
            <a:r>
              <a:rPr lang="it-IT" dirty="0" err="1" smtClean="0"/>
              <a:t>roles</a:t>
            </a:r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F8B4E-BE68-4BB6-8F52-0C6B320C8463}" type="slidenum">
              <a:rPr lang="en-US" smtClean="0"/>
              <a:t>27</a:t>
            </a:fld>
            <a:endParaRPr lang="en-US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153923"/>
            <a:ext cx="8686800" cy="5202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00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11539" y="365127"/>
            <a:ext cx="8618561" cy="1107686"/>
          </a:xfrm>
        </p:spPr>
        <p:txBody>
          <a:bodyPr>
            <a:normAutofit/>
          </a:bodyPr>
          <a:lstStyle/>
          <a:p>
            <a:r>
              <a:rPr lang="en-US" sz="2400" dirty="0"/>
              <a:t>Ratio of human-machine working hours, 2018 vs. 2022 (projected</a:t>
            </a:r>
            <a:r>
              <a:rPr lang="en-US" sz="2400" dirty="0" smtClean="0"/>
              <a:t>)</a:t>
            </a:r>
            <a:endParaRPr lang="en-US" sz="2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F8B4E-BE68-4BB6-8F52-0C6B320C8463}" type="slidenum">
              <a:rPr lang="en-US" smtClean="0"/>
              <a:t>28</a:t>
            </a:fld>
            <a:endParaRPr lang="en-US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539" y="1475861"/>
            <a:ext cx="8802807" cy="5063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591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62092" y="185245"/>
            <a:ext cx="8652681" cy="740342"/>
          </a:xfrm>
        </p:spPr>
        <p:txBody>
          <a:bodyPr>
            <a:noAutofit/>
          </a:bodyPr>
          <a:lstStyle/>
          <a:p>
            <a:pPr algn="ctr"/>
            <a:r>
              <a:rPr lang="en-US" sz="3600" dirty="0"/>
              <a:t> Technology adoption by industry and share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of </a:t>
            </a:r>
            <a:r>
              <a:rPr lang="en-US" sz="3600" dirty="0"/>
              <a:t>companies surveyed, 2018–2022 </a:t>
            </a:r>
            <a:r>
              <a:rPr lang="en-US" sz="3600" dirty="0" smtClean="0"/>
              <a:t>(%)</a:t>
            </a:r>
            <a:endParaRPr lang="en-US" sz="36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F8B4E-BE68-4BB6-8F52-0C6B320C8463}" type="slidenum">
              <a:rPr lang="en-US" smtClean="0"/>
              <a:t>29</a:t>
            </a:fld>
            <a:endParaRPr lang="en-US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758" y="1198549"/>
            <a:ext cx="8515350" cy="5522927"/>
          </a:xfrm>
          <a:prstGeom prst="rect">
            <a:avLst/>
          </a:prstGeom>
        </p:spPr>
      </p:pic>
      <p:sp>
        <p:nvSpPr>
          <p:cNvPr id="3" name="Rettangolo arrotondato 2"/>
          <p:cNvSpPr/>
          <p:nvPr/>
        </p:nvSpPr>
        <p:spPr>
          <a:xfrm>
            <a:off x="2360950" y="2377576"/>
            <a:ext cx="6378315" cy="239843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ttangolo arrotondato 7"/>
          <p:cNvSpPr/>
          <p:nvPr/>
        </p:nvSpPr>
        <p:spPr>
          <a:xfrm>
            <a:off x="2360950" y="3038007"/>
            <a:ext cx="6378315" cy="239843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5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tangolo arrotondato 15"/>
          <p:cNvSpPr/>
          <p:nvPr/>
        </p:nvSpPr>
        <p:spPr>
          <a:xfrm>
            <a:off x="4741400" y="807122"/>
            <a:ext cx="1619338" cy="248480"/>
          </a:xfrm>
          <a:prstGeom prst="roundRect">
            <a:avLst/>
          </a:prstGeom>
          <a:solidFill>
            <a:srgbClr val="00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</a:rPr>
              <a:t>CYB – </a:t>
            </a:r>
            <a:r>
              <a:rPr lang="it-IT" sz="900" b="1" dirty="0" err="1">
                <a:solidFill>
                  <a:schemeClr val="tx1"/>
                </a:solidFill>
              </a:rPr>
              <a:t>Cybersecurity</a:t>
            </a:r>
            <a:r>
              <a:rPr lang="it-IT" sz="900" b="1" dirty="0">
                <a:solidFill>
                  <a:schemeClr val="tx1"/>
                </a:solidFill>
              </a:rPr>
              <a:t> </a:t>
            </a:r>
            <a:endParaRPr lang="it-IT" sz="900" b="1" dirty="0" smtClean="0">
              <a:solidFill>
                <a:schemeClr val="tx1"/>
              </a:solidFill>
            </a:endParaRPr>
          </a:p>
          <a:p>
            <a:pPr algn="ctr"/>
            <a:r>
              <a:rPr lang="it-IT" sz="900" b="1" dirty="0" smtClean="0">
                <a:solidFill>
                  <a:schemeClr val="tx1"/>
                </a:solidFill>
              </a:rPr>
              <a:t>for </a:t>
            </a:r>
            <a:r>
              <a:rPr lang="it-IT" sz="900" b="1" dirty="0">
                <a:solidFill>
                  <a:schemeClr val="tx1"/>
                </a:solidFill>
              </a:rPr>
              <a:t>data </a:t>
            </a:r>
            <a:r>
              <a:rPr lang="it-IT" sz="900" b="1" dirty="0" smtClean="0">
                <a:solidFill>
                  <a:schemeClr val="tx1"/>
                </a:solidFill>
              </a:rPr>
              <a:t>science</a:t>
            </a:r>
            <a:endParaRPr lang="it-IT" sz="1100" b="1" dirty="0"/>
          </a:p>
        </p:txBody>
      </p:sp>
      <p:sp>
        <p:nvSpPr>
          <p:cNvPr id="18" name="Rettangolo arrotondato 17"/>
          <p:cNvSpPr/>
          <p:nvPr/>
        </p:nvSpPr>
        <p:spPr>
          <a:xfrm>
            <a:off x="4741400" y="1230192"/>
            <a:ext cx="1619341" cy="353010"/>
          </a:xfrm>
          <a:prstGeom prst="roundRect">
            <a:avLst/>
          </a:prstGeom>
          <a:solidFill>
            <a:srgbClr val="00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 smtClean="0">
                <a:solidFill>
                  <a:schemeClr val="tx1"/>
                </a:solidFill>
              </a:rPr>
              <a:t>DSIM </a:t>
            </a:r>
            <a:r>
              <a:rPr lang="it-IT" sz="900" b="1" dirty="0">
                <a:solidFill>
                  <a:schemeClr val="tx1"/>
                </a:solidFill>
              </a:rPr>
              <a:t>– Digital </a:t>
            </a:r>
            <a:r>
              <a:rPr lang="it-IT" sz="900" b="1" dirty="0" err="1">
                <a:solidFill>
                  <a:schemeClr val="tx1"/>
                </a:solidFill>
              </a:rPr>
              <a:t>Signal</a:t>
            </a:r>
            <a:r>
              <a:rPr lang="it-IT" sz="900" b="1" dirty="0">
                <a:solidFill>
                  <a:schemeClr val="tx1"/>
                </a:solidFill>
              </a:rPr>
              <a:t> and image management</a:t>
            </a:r>
            <a:endParaRPr lang="it-IT" sz="1100" b="1" dirty="0"/>
          </a:p>
        </p:txBody>
      </p:sp>
      <p:sp>
        <p:nvSpPr>
          <p:cNvPr id="19" name="Rettangolo arrotondato 18"/>
          <p:cNvSpPr/>
          <p:nvPr/>
        </p:nvSpPr>
        <p:spPr>
          <a:xfrm>
            <a:off x="4741400" y="1796217"/>
            <a:ext cx="1619343" cy="404173"/>
          </a:xfrm>
          <a:prstGeom prst="roundRect">
            <a:avLst/>
          </a:prstGeom>
          <a:solidFill>
            <a:srgbClr val="00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</a:rPr>
              <a:t>TIDS – </a:t>
            </a:r>
            <a:r>
              <a:rPr lang="it-IT" sz="900" b="1" dirty="0" err="1">
                <a:solidFill>
                  <a:schemeClr val="tx1"/>
                </a:solidFill>
              </a:rPr>
              <a:t>Technological</a:t>
            </a:r>
            <a:r>
              <a:rPr lang="it-IT" sz="900" b="1" dirty="0">
                <a:solidFill>
                  <a:schemeClr val="tx1"/>
                </a:solidFill>
              </a:rPr>
              <a:t> </a:t>
            </a:r>
            <a:r>
              <a:rPr lang="it-IT" sz="900" b="1" dirty="0" smtClean="0">
                <a:solidFill>
                  <a:schemeClr val="tx1"/>
                </a:solidFill>
              </a:rPr>
              <a:t>infra-</a:t>
            </a:r>
            <a:r>
              <a:rPr lang="it-IT" sz="900" b="1" dirty="0" err="1" smtClean="0">
                <a:solidFill>
                  <a:schemeClr val="tx1"/>
                </a:solidFill>
              </a:rPr>
              <a:t>structures</a:t>
            </a:r>
            <a:r>
              <a:rPr lang="it-IT" sz="900" b="1" dirty="0" smtClean="0">
                <a:solidFill>
                  <a:schemeClr val="tx1"/>
                </a:solidFill>
              </a:rPr>
              <a:t> </a:t>
            </a:r>
            <a:r>
              <a:rPr lang="it-IT" sz="900" b="1" dirty="0">
                <a:solidFill>
                  <a:schemeClr val="tx1"/>
                </a:solidFill>
              </a:rPr>
              <a:t>for data science</a:t>
            </a:r>
            <a:endParaRPr lang="it-IT" sz="1100" b="1" dirty="0"/>
          </a:p>
        </p:txBody>
      </p:sp>
      <p:sp>
        <p:nvSpPr>
          <p:cNvPr id="23" name="Rettangolo 22"/>
          <p:cNvSpPr/>
          <p:nvPr/>
        </p:nvSpPr>
        <p:spPr>
          <a:xfrm>
            <a:off x="4693579" y="439380"/>
            <a:ext cx="1759099" cy="182722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600" b="1"/>
          </a:p>
        </p:txBody>
      </p:sp>
      <p:sp>
        <p:nvSpPr>
          <p:cNvPr id="58" name="CasellaDiTesto 57"/>
          <p:cNvSpPr txBox="1"/>
          <p:nvPr/>
        </p:nvSpPr>
        <p:spPr>
          <a:xfrm>
            <a:off x="5140368" y="445634"/>
            <a:ext cx="7665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50" b="1" dirty="0"/>
              <a:t>1 </a:t>
            </a:r>
            <a:r>
              <a:rPr lang="it-IT" sz="1050" b="1" dirty="0" err="1"/>
              <a:t>among</a:t>
            </a:r>
            <a:r>
              <a:rPr lang="it-IT" sz="1050" b="1" dirty="0"/>
              <a:t> 3</a:t>
            </a:r>
            <a:endParaRPr lang="en-US" sz="1050" b="1" dirty="0"/>
          </a:p>
        </p:txBody>
      </p:sp>
      <p:cxnSp>
        <p:nvCxnSpPr>
          <p:cNvPr id="11" name="Connettore 1 10"/>
          <p:cNvCxnSpPr>
            <a:cxnSpLocks/>
          </p:cNvCxnSpPr>
          <p:nvPr/>
        </p:nvCxnSpPr>
        <p:spPr>
          <a:xfrm flipV="1">
            <a:off x="220772" y="6734478"/>
            <a:ext cx="2527127" cy="46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sellaDiTesto 11"/>
          <p:cNvSpPr txBox="1"/>
          <p:nvPr/>
        </p:nvSpPr>
        <p:spPr>
          <a:xfrm>
            <a:off x="834100" y="6354260"/>
            <a:ext cx="87100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t-IT" sz="1400" b="1" dirty="0"/>
              <a:t>First </a:t>
            </a:r>
            <a:r>
              <a:rPr lang="it-IT" sz="1400" b="1" dirty="0" err="1"/>
              <a:t>year</a:t>
            </a:r>
            <a:endParaRPr lang="it-IT" sz="1400" b="1" dirty="0"/>
          </a:p>
        </p:txBody>
      </p:sp>
      <p:sp>
        <p:nvSpPr>
          <p:cNvPr id="6" name="Rettangolo arrotondato 5"/>
          <p:cNvSpPr/>
          <p:nvPr/>
        </p:nvSpPr>
        <p:spPr>
          <a:xfrm>
            <a:off x="214087" y="2481579"/>
            <a:ext cx="1074087" cy="535100"/>
          </a:xfrm>
          <a:prstGeom prst="roundRect">
            <a:avLst/>
          </a:prstGeom>
          <a:solidFill>
            <a:srgbClr val="00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 smtClean="0">
                <a:solidFill>
                  <a:schemeClr val="tx1"/>
                </a:solidFill>
              </a:rPr>
              <a:t>DM&amp;DV - </a:t>
            </a:r>
            <a:r>
              <a:rPr lang="it-IT" sz="900" b="1" dirty="0">
                <a:solidFill>
                  <a:schemeClr val="tx1"/>
                </a:solidFill>
              </a:rPr>
              <a:t>Data management and </a:t>
            </a:r>
            <a:r>
              <a:rPr lang="it-IT" sz="900" b="1" dirty="0" err="1">
                <a:solidFill>
                  <a:schemeClr val="tx1"/>
                </a:solidFill>
              </a:rPr>
              <a:t>visualization</a:t>
            </a:r>
            <a:endParaRPr lang="it-IT" sz="1100" b="1" dirty="0"/>
          </a:p>
        </p:txBody>
      </p:sp>
      <p:sp>
        <p:nvSpPr>
          <p:cNvPr id="7" name="Rettangolo arrotondato 6"/>
          <p:cNvSpPr/>
          <p:nvPr/>
        </p:nvSpPr>
        <p:spPr>
          <a:xfrm>
            <a:off x="66524" y="4645164"/>
            <a:ext cx="1294915" cy="384387"/>
          </a:xfrm>
          <a:prstGeom prst="roundRect">
            <a:avLst/>
          </a:prstGeom>
          <a:solidFill>
            <a:srgbClr val="CCE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b="1" dirty="0">
                <a:solidFill>
                  <a:schemeClr val="tx1"/>
                </a:solidFill>
              </a:rPr>
              <a:t>STDA – Statistical </a:t>
            </a:r>
            <a:r>
              <a:rPr lang="it-IT" sz="1000" b="1" dirty="0" err="1">
                <a:solidFill>
                  <a:schemeClr val="tx1"/>
                </a:solidFill>
              </a:rPr>
              <a:t>modelling</a:t>
            </a:r>
            <a:endParaRPr lang="it-IT" sz="1200" b="1" dirty="0"/>
          </a:p>
        </p:txBody>
      </p:sp>
      <p:sp>
        <p:nvSpPr>
          <p:cNvPr id="8" name="Rettangolo arrotondato 7"/>
          <p:cNvSpPr/>
          <p:nvPr/>
        </p:nvSpPr>
        <p:spPr>
          <a:xfrm>
            <a:off x="167347" y="3226959"/>
            <a:ext cx="1135858" cy="508481"/>
          </a:xfrm>
          <a:prstGeom prst="roundRect">
            <a:avLst/>
          </a:prstGeom>
          <a:solidFill>
            <a:srgbClr val="00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</a:rPr>
              <a:t>MLDM – Machine Learning &amp; </a:t>
            </a:r>
            <a:r>
              <a:rPr lang="it-IT" sz="900" b="1" dirty="0" err="1">
                <a:solidFill>
                  <a:schemeClr val="tx1"/>
                </a:solidFill>
              </a:rPr>
              <a:t>Decision</a:t>
            </a:r>
            <a:r>
              <a:rPr lang="it-IT" sz="900" b="1" dirty="0">
                <a:solidFill>
                  <a:schemeClr val="tx1"/>
                </a:solidFill>
              </a:rPr>
              <a:t> </a:t>
            </a:r>
            <a:r>
              <a:rPr lang="it-IT" sz="900" b="1" dirty="0" err="1">
                <a:solidFill>
                  <a:schemeClr val="tx1"/>
                </a:solidFill>
              </a:rPr>
              <a:t>Models</a:t>
            </a:r>
            <a:endParaRPr lang="it-IT" sz="900" b="1" dirty="0">
              <a:solidFill>
                <a:schemeClr val="tx1"/>
              </a:solidFill>
            </a:endParaRPr>
          </a:p>
        </p:txBody>
      </p:sp>
      <p:sp>
        <p:nvSpPr>
          <p:cNvPr id="9" name="Rettangolo arrotondato 8"/>
          <p:cNvSpPr/>
          <p:nvPr/>
        </p:nvSpPr>
        <p:spPr>
          <a:xfrm>
            <a:off x="167347" y="3927120"/>
            <a:ext cx="1064906" cy="555720"/>
          </a:xfrm>
          <a:prstGeom prst="roundRect">
            <a:avLst/>
          </a:prstGeom>
          <a:solidFill>
            <a:srgbClr val="00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</a:rPr>
              <a:t>JSI – </a:t>
            </a:r>
            <a:r>
              <a:rPr lang="it-IT" sz="900" b="1" dirty="0" err="1">
                <a:solidFill>
                  <a:schemeClr val="tx1"/>
                </a:solidFill>
              </a:rPr>
              <a:t>Juridical</a:t>
            </a:r>
            <a:r>
              <a:rPr lang="it-IT" sz="900" b="1" dirty="0">
                <a:solidFill>
                  <a:schemeClr val="tx1"/>
                </a:solidFill>
              </a:rPr>
              <a:t> &amp; Social </a:t>
            </a:r>
            <a:r>
              <a:rPr lang="it-IT" sz="900" b="1" dirty="0" err="1">
                <a:solidFill>
                  <a:schemeClr val="tx1"/>
                </a:solidFill>
              </a:rPr>
              <a:t>Issues</a:t>
            </a:r>
            <a:r>
              <a:rPr lang="it-IT" sz="900" b="1" dirty="0">
                <a:solidFill>
                  <a:schemeClr val="tx1"/>
                </a:solidFill>
              </a:rPr>
              <a:t> in Information Society</a:t>
            </a:r>
          </a:p>
        </p:txBody>
      </p:sp>
      <p:cxnSp>
        <p:nvCxnSpPr>
          <p:cNvPr id="53" name="Connettore 1 52"/>
          <p:cNvCxnSpPr>
            <a:cxnSpLocks/>
          </p:cNvCxnSpPr>
          <p:nvPr/>
        </p:nvCxnSpPr>
        <p:spPr>
          <a:xfrm>
            <a:off x="2962476" y="6734478"/>
            <a:ext cx="5742346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CasellaDiTesto 53"/>
          <p:cNvSpPr txBox="1"/>
          <p:nvPr/>
        </p:nvSpPr>
        <p:spPr>
          <a:xfrm>
            <a:off x="4113928" y="6550223"/>
            <a:ext cx="1127553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t-IT" sz="1400" b="1" dirty="0"/>
              <a:t>Second </a:t>
            </a:r>
            <a:r>
              <a:rPr lang="it-IT" sz="1400" b="1" dirty="0" err="1"/>
              <a:t>year</a:t>
            </a:r>
            <a:r>
              <a:rPr lang="it-IT" sz="1400" b="1" dirty="0"/>
              <a:t> </a:t>
            </a:r>
          </a:p>
        </p:txBody>
      </p:sp>
      <p:sp>
        <p:nvSpPr>
          <p:cNvPr id="43" name="Rettangolo arrotondato 42"/>
          <p:cNvSpPr/>
          <p:nvPr/>
        </p:nvSpPr>
        <p:spPr>
          <a:xfrm>
            <a:off x="6755360" y="4288321"/>
            <a:ext cx="1614732" cy="321363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</a:rPr>
              <a:t>BDBF  – </a:t>
            </a:r>
            <a:r>
              <a:rPr lang="en-US" sz="900" b="1" dirty="0"/>
              <a:t>- </a:t>
            </a:r>
            <a:r>
              <a:rPr lang="en-US" sz="900" b="1" dirty="0">
                <a:solidFill>
                  <a:schemeClr val="tx1"/>
                </a:solidFill>
              </a:rPr>
              <a:t>Big data in Business </a:t>
            </a:r>
          </a:p>
          <a:p>
            <a:pPr algn="ctr"/>
            <a:r>
              <a:rPr lang="en-US" sz="900" b="1" dirty="0">
                <a:solidFill>
                  <a:schemeClr val="tx1"/>
                </a:solidFill>
              </a:rPr>
              <a:t>and Finance </a:t>
            </a:r>
            <a:endParaRPr lang="it-IT" sz="1100" b="1" dirty="0">
              <a:solidFill>
                <a:schemeClr val="tx1"/>
              </a:solidFill>
            </a:endParaRPr>
          </a:p>
        </p:txBody>
      </p:sp>
      <p:sp>
        <p:nvSpPr>
          <p:cNvPr id="44" name="Rettangolo arrotondato 43"/>
          <p:cNvSpPr/>
          <p:nvPr/>
        </p:nvSpPr>
        <p:spPr>
          <a:xfrm>
            <a:off x="6748663" y="4661579"/>
            <a:ext cx="1614733" cy="321363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>
                <a:solidFill>
                  <a:schemeClr val="tx1"/>
                </a:solidFill>
              </a:rPr>
              <a:t>BDBP  - Big data in </a:t>
            </a:r>
            <a:r>
              <a:rPr lang="en-US" sz="900" b="1" dirty="0" err="1">
                <a:solidFill>
                  <a:schemeClr val="tx1"/>
                </a:solidFill>
              </a:rPr>
              <a:t>Behavioural</a:t>
            </a:r>
            <a:r>
              <a:rPr lang="en-US" sz="900" b="1" dirty="0">
                <a:solidFill>
                  <a:schemeClr val="tx1"/>
                </a:solidFill>
              </a:rPr>
              <a:t> </a:t>
            </a:r>
            <a:r>
              <a:rPr lang="en-US" sz="900" b="1" dirty="0" err="1">
                <a:solidFill>
                  <a:schemeClr val="tx1"/>
                </a:solidFill>
              </a:rPr>
              <a:t>Psycology</a:t>
            </a:r>
            <a:r>
              <a:rPr lang="en-US" sz="900" b="1" dirty="0">
                <a:solidFill>
                  <a:schemeClr val="tx1"/>
                </a:solidFill>
              </a:rPr>
              <a:t> </a:t>
            </a:r>
            <a:endParaRPr lang="it-IT" sz="1100" b="1" dirty="0">
              <a:solidFill>
                <a:schemeClr val="tx1"/>
              </a:solidFill>
            </a:endParaRPr>
          </a:p>
        </p:txBody>
      </p:sp>
      <p:sp>
        <p:nvSpPr>
          <p:cNvPr id="45" name="Rettangolo 44"/>
          <p:cNvSpPr/>
          <p:nvPr/>
        </p:nvSpPr>
        <p:spPr>
          <a:xfrm>
            <a:off x="6610676" y="4009994"/>
            <a:ext cx="1849097" cy="1038489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b="1"/>
          </a:p>
        </p:txBody>
      </p:sp>
      <p:sp>
        <p:nvSpPr>
          <p:cNvPr id="46" name="Rettangolo arrotondato 45"/>
          <p:cNvSpPr/>
          <p:nvPr/>
        </p:nvSpPr>
        <p:spPr>
          <a:xfrm>
            <a:off x="6758764" y="5451553"/>
            <a:ext cx="1614732" cy="321363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 err="1">
                <a:solidFill>
                  <a:schemeClr val="tx1"/>
                </a:solidFill>
              </a:rPr>
              <a:t>BDPHe</a:t>
            </a:r>
            <a:r>
              <a:rPr lang="it-IT" sz="900" b="1" dirty="0">
                <a:solidFill>
                  <a:schemeClr val="tx1"/>
                </a:solidFill>
              </a:rPr>
              <a:t>  – </a:t>
            </a:r>
            <a:r>
              <a:rPr lang="en-US" sz="900" b="1" dirty="0"/>
              <a:t>- </a:t>
            </a:r>
            <a:r>
              <a:rPr lang="en-US" sz="900" b="1" dirty="0">
                <a:solidFill>
                  <a:schemeClr val="tx1"/>
                </a:solidFill>
              </a:rPr>
              <a:t>Big Data </a:t>
            </a:r>
          </a:p>
          <a:p>
            <a:pPr algn="ctr"/>
            <a:r>
              <a:rPr lang="en-US" sz="900" b="1" dirty="0">
                <a:solidFill>
                  <a:schemeClr val="tx1"/>
                </a:solidFill>
              </a:rPr>
              <a:t>in Public Health </a:t>
            </a:r>
            <a:endParaRPr lang="it-IT" sz="1100" b="1" dirty="0">
              <a:solidFill>
                <a:schemeClr val="tx1"/>
              </a:solidFill>
            </a:endParaRPr>
          </a:p>
        </p:txBody>
      </p:sp>
      <p:sp>
        <p:nvSpPr>
          <p:cNvPr id="47" name="Rettangolo arrotondato 46"/>
          <p:cNvSpPr/>
          <p:nvPr/>
        </p:nvSpPr>
        <p:spPr>
          <a:xfrm>
            <a:off x="6758763" y="5819493"/>
            <a:ext cx="1614733" cy="321363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>
                <a:solidFill>
                  <a:schemeClr val="tx1"/>
                </a:solidFill>
              </a:rPr>
              <a:t>BDPS  - Big Data in Public and Social Services </a:t>
            </a:r>
            <a:endParaRPr lang="it-IT" sz="1100" b="1" dirty="0">
              <a:solidFill>
                <a:schemeClr val="tx1"/>
              </a:solidFill>
            </a:endParaRPr>
          </a:p>
        </p:txBody>
      </p:sp>
      <p:sp>
        <p:nvSpPr>
          <p:cNvPr id="48" name="Rettangolo 47"/>
          <p:cNvSpPr/>
          <p:nvPr/>
        </p:nvSpPr>
        <p:spPr>
          <a:xfrm>
            <a:off x="6528790" y="5180037"/>
            <a:ext cx="2003427" cy="1001743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b="1"/>
          </a:p>
        </p:txBody>
      </p:sp>
      <p:sp>
        <p:nvSpPr>
          <p:cNvPr id="72" name="Rettangolo 71"/>
          <p:cNvSpPr/>
          <p:nvPr/>
        </p:nvSpPr>
        <p:spPr>
          <a:xfrm>
            <a:off x="6395623" y="3394385"/>
            <a:ext cx="2207522" cy="30791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30" name="Rettangolo arrotondato 29"/>
          <p:cNvSpPr/>
          <p:nvPr/>
        </p:nvSpPr>
        <p:spPr>
          <a:xfrm>
            <a:off x="6659062" y="623234"/>
            <a:ext cx="1682970" cy="321363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</a:rPr>
              <a:t>BDGIS  – Big Data in </a:t>
            </a:r>
            <a:r>
              <a:rPr lang="it-IT" sz="900" b="1" dirty="0" smtClean="0">
                <a:solidFill>
                  <a:schemeClr val="tx1"/>
                </a:solidFill>
              </a:rPr>
              <a:t>Geo-</a:t>
            </a:r>
            <a:r>
              <a:rPr lang="it-IT" sz="900" b="1" dirty="0" err="1" smtClean="0">
                <a:solidFill>
                  <a:schemeClr val="tx1"/>
                </a:solidFill>
              </a:rPr>
              <a:t>graphical</a:t>
            </a:r>
            <a:r>
              <a:rPr lang="it-IT" sz="900" b="1" dirty="0" smtClean="0">
                <a:solidFill>
                  <a:schemeClr val="tx1"/>
                </a:solidFill>
              </a:rPr>
              <a:t> </a:t>
            </a:r>
            <a:r>
              <a:rPr lang="it-IT" sz="900" b="1" dirty="0">
                <a:solidFill>
                  <a:schemeClr val="tx1"/>
                </a:solidFill>
              </a:rPr>
              <a:t>Information Systems</a:t>
            </a:r>
            <a:endParaRPr lang="it-IT" sz="1100" b="1" dirty="0"/>
          </a:p>
        </p:txBody>
      </p:sp>
      <p:sp>
        <p:nvSpPr>
          <p:cNvPr id="31" name="Rettangolo arrotondato 30"/>
          <p:cNvSpPr/>
          <p:nvPr/>
        </p:nvSpPr>
        <p:spPr>
          <a:xfrm>
            <a:off x="6693851" y="991174"/>
            <a:ext cx="1614733" cy="321363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 err="1">
                <a:solidFill>
                  <a:schemeClr val="tx1"/>
                </a:solidFill>
              </a:rPr>
              <a:t>BDPhis</a:t>
            </a:r>
            <a:r>
              <a:rPr lang="en-US" sz="800" b="1" dirty="0">
                <a:solidFill>
                  <a:schemeClr val="tx1"/>
                </a:solidFill>
              </a:rPr>
              <a:t> - Big data management and analysis in physics research </a:t>
            </a:r>
            <a:endParaRPr lang="it-IT" sz="1050" b="1" dirty="0">
              <a:solidFill>
                <a:schemeClr val="tx1"/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6649995" y="285915"/>
            <a:ext cx="1737815" cy="1082307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b="1"/>
          </a:p>
        </p:txBody>
      </p:sp>
      <p:sp>
        <p:nvSpPr>
          <p:cNvPr id="37" name="Rettangolo arrotondato 36"/>
          <p:cNvSpPr/>
          <p:nvPr/>
        </p:nvSpPr>
        <p:spPr>
          <a:xfrm>
            <a:off x="6715295" y="1666573"/>
            <a:ext cx="1614732" cy="321363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</a:rPr>
              <a:t>BDB&amp;B  – </a:t>
            </a:r>
            <a:r>
              <a:rPr lang="en-US" sz="900" b="1" dirty="0">
                <a:solidFill>
                  <a:schemeClr val="tx1"/>
                </a:solidFill>
              </a:rPr>
              <a:t>Big data in biotechnology &amp; biosciences </a:t>
            </a:r>
            <a:endParaRPr lang="it-IT" sz="1100" b="1" dirty="0">
              <a:solidFill>
                <a:schemeClr val="tx1"/>
              </a:solidFill>
            </a:endParaRPr>
          </a:p>
        </p:txBody>
      </p:sp>
      <p:sp>
        <p:nvSpPr>
          <p:cNvPr id="38" name="Rettangolo arrotondato 37"/>
          <p:cNvSpPr/>
          <p:nvPr/>
        </p:nvSpPr>
        <p:spPr>
          <a:xfrm>
            <a:off x="6715294" y="2034513"/>
            <a:ext cx="1614733" cy="321363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>
                <a:solidFill>
                  <a:schemeClr val="tx1"/>
                </a:solidFill>
              </a:rPr>
              <a:t>MSBD  - Making sense of biological data </a:t>
            </a:r>
            <a:endParaRPr lang="it-IT" sz="1100" b="1" dirty="0">
              <a:solidFill>
                <a:schemeClr val="tx1"/>
              </a:solidFill>
            </a:endParaRPr>
          </a:p>
        </p:txBody>
      </p:sp>
      <p:sp>
        <p:nvSpPr>
          <p:cNvPr id="39" name="Rettangolo 38"/>
          <p:cNvSpPr/>
          <p:nvPr/>
        </p:nvSpPr>
        <p:spPr>
          <a:xfrm>
            <a:off x="6660450" y="1415114"/>
            <a:ext cx="1737815" cy="991867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b="1"/>
          </a:p>
        </p:txBody>
      </p:sp>
      <p:sp>
        <p:nvSpPr>
          <p:cNvPr id="40" name="Rettangolo arrotondato 39"/>
          <p:cNvSpPr/>
          <p:nvPr/>
        </p:nvSpPr>
        <p:spPr>
          <a:xfrm>
            <a:off x="6721991" y="2653682"/>
            <a:ext cx="1614732" cy="321363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</a:rPr>
              <a:t>BDM1   – </a:t>
            </a:r>
            <a:r>
              <a:rPr lang="en-US" sz="900" b="1" dirty="0"/>
              <a:t>- </a:t>
            </a:r>
            <a:r>
              <a:rPr lang="en-US" sz="900" b="1" dirty="0">
                <a:solidFill>
                  <a:schemeClr val="tx1"/>
                </a:solidFill>
              </a:rPr>
              <a:t>Big Data</a:t>
            </a:r>
          </a:p>
          <a:p>
            <a:pPr algn="ctr"/>
            <a:r>
              <a:rPr lang="en-US" sz="900" b="1" dirty="0">
                <a:solidFill>
                  <a:schemeClr val="tx1"/>
                </a:solidFill>
              </a:rPr>
              <a:t> in Health Care</a:t>
            </a:r>
            <a:endParaRPr lang="it-IT" sz="1100" b="1" dirty="0">
              <a:solidFill>
                <a:schemeClr val="tx1"/>
              </a:solidFill>
            </a:endParaRPr>
          </a:p>
        </p:txBody>
      </p:sp>
      <p:sp>
        <p:nvSpPr>
          <p:cNvPr id="41" name="Rettangolo arrotondato 40"/>
          <p:cNvSpPr/>
          <p:nvPr/>
        </p:nvSpPr>
        <p:spPr>
          <a:xfrm>
            <a:off x="6715294" y="3001666"/>
            <a:ext cx="1614733" cy="321363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>
                <a:solidFill>
                  <a:schemeClr val="tx1"/>
                </a:solidFill>
              </a:rPr>
              <a:t>BDM2  - Medical imaging </a:t>
            </a:r>
          </a:p>
          <a:p>
            <a:pPr algn="ctr"/>
            <a:r>
              <a:rPr lang="en-US" sz="900" b="1" dirty="0">
                <a:solidFill>
                  <a:schemeClr val="tx1"/>
                </a:solidFill>
              </a:rPr>
              <a:t>&amp; big data </a:t>
            </a:r>
            <a:endParaRPr lang="it-IT" sz="1100" b="1" dirty="0">
              <a:solidFill>
                <a:schemeClr val="tx1"/>
              </a:solidFill>
            </a:endParaRPr>
          </a:p>
        </p:txBody>
      </p:sp>
      <p:sp>
        <p:nvSpPr>
          <p:cNvPr id="42" name="Rettangolo 41"/>
          <p:cNvSpPr/>
          <p:nvPr/>
        </p:nvSpPr>
        <p:spPr>
          <a:xfrm>
            <a:off x="6660450" y="2453116"/>
            <a:ext cx="1737815" cy="903801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b="1"/>
          </a:p>
        </p:txBody>
      </p:sp>
      <p:sp>
        <p:nvSpPr>
          <p:cNvPr id="68" name="Rettangolo arrotondato 67"/>
          <p:cNvSpPr/>
          <p:nvPr/>
        </p:nvSpPr>
        <p:spPr>
          <a:xfrm>
            <a:off x="6696463" y="3480589"/>
            <a:ext cx="1614733" cy="321363"/>
          </a:xfrm>
          <a:prstGeom prst="roundRect">
            <a:avLst/>
          </a:prstGeom>
          <a:solidFill>
            <a:srgbClr val="FFCCCC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>
                <a:solidFill>
                  <a:schemeClr val="tx1"/>
                </a:solidFill>
              </a:rPr>
              <a:t>IL – Industry Lab</a:t>
            </a:r>
            <a:endParaRPr lang="it-IT" sz="900" b="1" dirty="0">
              <a:solidFill>
                <a:schemeClr val="tx1"/>
              </a:solidFill>
            </a:endParaRPr>
          </a:p>
        </p:txBody>
      </p:sp>
      <p:sp>
        <p:nvSpPr>
          <p:cNvPr id="22" name="Rettangolo arrotondato 21"/>
          <p:cNvSpPr/>
          <p:nvPr/>
        </p:nvSpPr>
        <p:spPr>
          <a:xfrm>
            <a:off x="1585614" y="4736192"/>
            <a:ext cx="1002643" cy="506533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800" b="1" dirty="0">
                <a:solidFill>
                  <a:schemeClr val="tx1"/>
                </a:solidFill>
              </a:rPr>
              <a:t>WM&amp;CM – Web marketing &amp; </a:t>
            </a:r>
            <a:r>
              <a:rPr lang="it-IT" sz="800" b="1" dirty="0" err="1">
                <a:solidFill>
                  <a:schemeClr val="tx1"/>
                </a:solidFill>
              </a:rPr>
              <a:t>Communication</a:t>
            </a:r>
            <a:r>
              <a:rPr lang="it-IT" sz="800" b="1" dirty="0">
                <a:solidFill>
                  <a:schemeClr val="tx1"/>
                </a:solidFill>
              </a:rPr>
              <a:t> Management</a:t>
            </a:r>
          </a:p>
        </p:txBody>
      </p:sp>
      <p:sp>
        <p:nvSpPr>
          <p:cNvPr id="122" name="Rettangolo 121"/>
          <p:cNvSpPr/>
          <p:nvPr/>
        </p:nvSpPr>
        <p:spPr>
          <a:xfrm>
            <a:off x="1503934" y="4022414"/>
            <a:ext cx="1199782" cy="12982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b="1"/>
          </a:p>
        </p:txBody>
      </p:sp>
      <p:sp>
        <p:nvSpPr>
          <p:cNvPr id="124" name="CasellaDiTesto 123"/>
          <p:cNvSpPr txBox="1"/>
          <p:nvPr/>
        </p:nvSpPr>
        <p:spPr>
          <a:xfrm>
            <a:off x="1697219" y="3979295"/>
            <a:ext cx="7393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b="1" dirty="0"/>
              <a:t>1 </a:t>
            </a:r>
            <a:r>
              <a:rPr lang="it-IT" sz="1000" b="1" dirty="0" err="1"/>
              <a:t>among</a:t>
            </a:r>
            <a:r>
              <a:rPr lang="it-IT" sz="1000" b="1" dirty="0"/>
              <a:t> 2</a:t>
            </a:r>
            <a:endParaRPr lang="en-US" sz="1000" b="1" dirty="0"/>
          </a:p>
        </p:txBody>
      </p:sp>
      <p:cxnSp>
        <p:nvCxnSpPr>
          <p:cNvPr id="95" name="Connettore 1 94"/>
          <p:cNvCxnSpPr/>
          <p:nvPr/>
        </p:nvCxnSpPr>
        <p:spPr>
          <a:xfrm flipH="1">
            <a:off x="6659061" y="562070"/>
            <a:ext cx="1708513" cy="1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CasellaDiTesto 104"/>
          <p:cNvSpPr txBox="1"/>
          <p:nvPr/>
        </p:nvSpPr>
        <p:spPr>
          <a:xfrm>
            <a:off x="6836060" y="250029"/>
            <a:ext cx="1289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900" b="1" dirty="0"/>
              <a:t>Data Science Lab in </a:t>
            </a:r>
          </a:p>
          <a:p>
            <a:pPr algn="ctr"/>
            <a:r>
              <a:rPr lang="it-IT" sz="900" b="1" dirty="0"/>
              <a:t>Environment &amp; </a:t>
            </a:r>
            <a:r>
              <a:rPr lang="it-IT" sz="900" b="1" dirty="0" err="1"/>
              <a:t>Physics</a:t>
            </a:r>
            <a:endParaRPr lang="en-US" sz="900" b="1" dirty="0"/>
          </a:p>
        </p:txBody>
      </p:sp>
      <p:sp>
        <p:nvSpPr>
          <p:cNvPr id="134" name="CasellaDiTesto 133"/>
          <p:cNvSpPr txBox="1"/>
          <p:nvPr/>
        </p:nvSpPr>
        <p:spPr>
          <a:xfrm>
            <a:off x="6668652" y="1401134"/>
            <a:ext cx="168187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900" b="1" dirty="0"/>
              <a:t>Data Science Lab in </a:t>
            </a:r>
            <a:r>
              <a:rPr lang="it-IT" sz="900" b="1" dirty="0" err="1"/>
              <a:t>biosciences</a:t>
            </a:r>
            <a:endParaRPr lang="en-US" sz="900" b="1" dirty="0"/>
          </a:p>
        </p:txBody>
      </p:sp>
      <p:cxnSp>
        <p:nvCxnSpPr>
          <p:cNvPr id="135" name="Connettore 1 134"/>
          <p:cNvCxnSpPr/>
          <p:nvPr/>
        </p:nvCxnSpPr>
        <p:spPr>
          <a:xfrm flipH="1">
            <a:off x="6636929" y="1611681"/>
            <a:ext cx="1745317" cy="8356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" name="CasellaDiTesto 135"/>
          <p:cNvSpPr txBox="1"/>
          <p:nvPr/>
        </p:nvSpPr>
        <p:spPr>
          <a:xfrm>
            <a:off x="6801498" y="2418494"/>
            <a:ext cx="147027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800" b="1" dirty="0"/>
              <a:t>Data Science Lab in </a:t>
            </a:r>
            <a:r>
              <a:rPr lang="it-IT" sz="900" b="1" dirty="0"/>
              <a:t>Medicine</a:t>
            </a:r>
            <a:endParaRPr lang="en-US" sz="800" b="1" dirty="0"/>
          </a:p>
        </p:txBody>
      </p:sp>
      <p:sp>
        <p:nvSpPr>
          <p:cNvPr id="21" name="Rettangolo arrotondato 20"/>
          <p:cNvSpPr/>
          <p:nvPr/>
        </p:nvSpPr>
        <p:spPr>
          <a:xfrm>
            <a:off x="4783444" y="4373384"/>
            <a:ext cx="1288561" cy="339759"/>
          </a:xfrm>
          <a:prstGeom prst="roundRect">
            <a:avLst/>
          </a:prstGeom>
          <a:solidFill>
            <a:srgbClr val="00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</a:rPr>
              <a:t>SMA – Social Media Analytics</a:t>
            </a:r>
          </a:p>
        </p:txBody>
      </p:sp>
      <p:sp>
        <p:nvSpPr>
          <p:cNvPr id="27" name="Rettangolo arrotondato 26"/>
          <p:cNvSpPr/>
          <p:nvPr/>
        </p:nvSpPr>
        <p:spPr>
          <a:xfrm>
            <a:off x="4818607" y="5140941"/>
            <a:ext cx="1253398" cy="308442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BI - Business Intelligence</a:t>
            </a:r>
            <a:endParaRPr lang="it-IT" sz="1100" b="1" dirty="0">
              <a:solidFill>
                <a:schemeClr val="tx1"/>
              </a:solidFill>
            </a:endParaRPr>
          </a:p>
        </p:txBody>
      </p:sp>
      <p:sp>
        <p:nvSpPr>
          <p:cNvPr id="32" name="Rettangolo 31"/>
          <p:cNvSpPr/>
          <p:nvPr/>
        </p:nvSpPr>
        <p:spPr>
          <a:xfrm>
            <a:off x="4714802" y="4084594"/>
            <a:ext cx="1474287" cy="141443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/>
          </a:p>
        </p:txBody>
      </p:sp>
      <p:sp>
        <p:nvSpPr>
          <p:cNvPr id="61" name="CasellaDiTesto 60"/>
          <p:cNvSpPr txBox="1"/>
          <p:nvPr/>
        </p:nvSpPr>
        <p:spPr>
          <a:xfrm>
            <a:off x="5041862" y="4084533"/>
            <a:ext cx="739305" cy="2603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b="1" dirty="0"/>
              <a:t>1 </a:t>
            </a:r>
            <a:r>
              <a:rPr lang="it-IT" sz="1000" b="1" dirty="0" err="1"/>
              <a:t>among</a:t>
            </a:r>
            <a:r>
              <a:rPr lang="it-IT" sz="1000" b="1" dirty="0"/>
              <a:t> 3</a:t>
            </a:r>
            <a:endParaRPr lang="en-US" sz="1000" b="1" dirty="0"/>
          </a:p>
        </p:txBody>
      </p:sp>
      <p:sp>
        <p:nvSpPr>
          <p:cNvPr id="139" name="Rettangolo arrotondato 138"/>
          <p:cNvSpPr/>
          <p:nvPr/>
        </p:nvSpPr>
        <p:spPr>
          <a:xfrm>
            <a:off x="4797682" y="4786388"/>
            <a:ext cx="1278756" cy="280250"/>
          </a:xfrm>
          <a:prstGeom prst="roundRect">
            <a:avLst/>
          </a:prstGeom>
          <a:solidFill>
            <a:srgbClr val="00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</a:rPr>
              <a:t>SS –Service Science</a:t>
            </a:r>
          </a:p>
        </p:txBody>
      </p:sp>
      <p:sp>
        <p:nvSpPr>
          <p:cNvPr id="185" name="CasellaDiTesto 184"/>
          <p:cNvSpPr txBox="1"/>
          <p:nvPr/>
        </p:nvSpPr>
        <p:spPr>
          <a:xfrm>
            <a:off x="7111041" y="6184600"/>
            <a:ext cx="83663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50" b="1" dirty="0"/>
              <a:t>1 </a:t>
            </a:r>
            <a:r>
              <a:rPr lang="it-IT" sz="1050" b="1" dirty="0" err="1"/>
              <a:t>among</a:t>
            </a:r>
            <a:r>
              <a:rPr lang="it-IT" sz="1050" b="1" dirty="0"/>
              <a:t> 3</a:t>
            </a:r>
            <a:endParaRPr lang="en-US" sz="1050" b="1" dirty="0"/>
          </a:p>
        </p:txBody>
      </p:sp>
      <p:sp>
        <p:nvSpPr>
          <p:cNvPr id="130" name="Rettangolo arrotondato 129"/>
          <p:cNvSpPr/>
          <p:nvPr/>
        </p:nvSpPr>
        <p:spPr>
          <a:xfrm>
            <a:off x="1615025" y="3042723"/>
            <a:ext cx="978701" cy="303023"/>
          </a:xfrm>
          <a:prstGeom prst="roundRect">
            <a:avLst/>
          </a:prstGeom>
          <a:solidFill>
            <a:srgbClr val="00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</a:rPr>
              <a:t>DS – Data </a:t>
            </a:r>
            <a:r>
              <a:rPr lang="it-IT" sz="900" b="1" dirty="0" err="1">
                <a:solidFill>
                  <a:schemeClr val="tx1"/>
                </a:solidFill>
              </a:rPr>
              <a:t>Semantics</a:t>
            </a:r>
            <a:endParaRPr lang="it-IT" sz="1100" b="1" dirty="0"/>
          </a:p>
        </p:txBody>
      </p:sp>
      <p:sp>
        <p:nvSpPr>
          <p:cNvPr id="132" name="Rettangolo 131"/>
          <p:cNvSpPr/>
          <p:nvPr/>
        </p:nvSpPr>
        <p:spPr>
          <a:xfrm>
            <a:off x="1525508" y="2277318"/>
            <a:ext cx="1174728" cy="165024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b="1"/>
          </a:p>
        </p:txBody>
      </p:sp>
      <p:sp>
        <p:nvSpPr>
          <p:cNvPr id="133" name="CasellaDiTesto 132"/>
          <p:cNvSpPr txBox="1"/>
          <p:nvPr/>
        </p:nvSpPr>
        <p:spPr>
          <a:xfrm>
            <a:off x="1756545" y="2260067"/>
            <a:ext cx="732893" cy="2620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b="1" dirty="0"/>
              <a:t>1 </a:t>
            </a:r>
            <a:r>
              <a:rPr lang="it-IT" sz="1000" b="1" dirty="0" err="1"/>
              <a:t>among</a:t>
            </a:r>
            <a:r>
              <a:rPr lang="it-IT" sz="1000" b="1" dirty="0"/>
              <a:t> 3</a:t>
            </a:r>
            <a:endParaRPr lang="en-US" sz="1000" b="1" dirty="0"/>
          </a:p>
        </p:txBody>
      </p:sp>
      <p:sp>
        <p:nvSpPr>
          <p:cNvPr id="26" name="Rettangolo arrotondato 25"/>
          <p:cNvSpPr/>
          <p:nvPr/>
        </p:nvSpPr>
        <p:spPr>
          <a:xfrm>
            <a:off x="1570941" y="3525247"/>
            <a:ext cx="1035176" cy="344025"/>
          </a:xfrm>
          <a:prstGeom prst="roundRect">
            <a:avLst/>
          </a:prstGeom>
          <a:solidFill>
            <a:srgbClr val="00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</a:rPr>
              <a:t>IS – Information Systems</a:t>
            </a:r>
          </a:p>
        </p:txBody>
      </p:sp>
      <p:grpSp>
        <p:nvGrpSpPr>
          <p:cNvPr id="191" name="Gruppo 190"/>
          <p:cNvGrpSpPr/>
          <p:nvPr/>
        </p:nvGrpSpPr>
        <p:grpSpPr>
          <a:xfrm>
            <a:off x="4027470" y="3466322"/>
            <a:ext cx="629724" cy="2966956"/>
            <a:chOff x="2295122" y="3473821"/>
            <a:chExt cx="629724" cy="2999664"/>
          </a:xfrm>
        </p:grpSpPr>
        <p:cxnSp>
          <p:nvCxnSpPr>
            <p:cNvPr id="147" name="Connettore 1 146"/>
            <p:cNvCxnSpPr/>
            <p:nvPr/>
          </p:nvCxnSpPr>
          <p:spPr>
            <a:xfrm flipH="1">
              <a:off x="2602682" y="3473821"/>
              <a:ext cx="8122" cy="2999664"/>
            </a:xfrm>
            <a:prstGeom prst="line">
              <a:avLst/>
            </a:prstGeom>
            <a:ln w="28575"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CasellaDiTesto 79"/>
            <p:cNvSpPr txBox="1"/>
            <p:nvPr/>
          </p:nvSpPr>
          <p:spPr>
            <a:xfrm>
              <a:off x="2295122" y="4455063"/>
              <a:ext cx="629724" cy="84015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600" b="1" dirty="0"/>
                <a:t>Busi-</a:t>
              </a:r>
            </a:p>
            <a:p>
              <a:pPr algn="ctr"/>
              <a:r>
                <a:rPr lang="it-IT" sz="1600" b="1" dirty="0" err="1"/>
                <a:t>ness</a:t>
              </a:r>
              <a:endParaRPr lang="it-IT" sz="1600" b="1" dirty="0"/>
            </a:p>
            <a:p>
              <a:pPr algn="ctr"/>
              <a:r>
                <a:rPr lang="it-IT" sz="1600" b="1" dirty="0" err="1"/>
                <a:t>Track</a:t>
              </a:r>
              <a:endParaRPr lang="en-US" sz="1600" b="1" dirty="0"/>
            </a:p>
          </p:txBody>
        </p:sp>
      </p:grpSp>
      <p:sp>
        <p:nvSpPr>
          <p:cNvPr id="15" name="Rettangolo arrotondato 14"/>
          <p:cNvSpPr/>
          <p:nvPr/>
        </p:nvSpPr>
        <p:spPr>
          <a:xfrm>
            <a:off x="3026078" y="3524467"/>
            <a:ext cx="1138765" cy="447061"/>
          </a:xfrm>
          <a:prstGeom prst="roundRect">
            <a:avLst/>
          </a:prstGeom>
          <a:solidFill>
            <a:srgbClr val="00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</a:rPr>
              <a:t>TMS – Text </a:t>
            </a:r>
            <a:r>
              <a:rPr lang="it-IT" sz="900" b="1" dirty="0" err="1">
                <a:solidFill>
                  <a:schemeClr val="tx1"/>
                </a:solidFill>
              </a:rPr>
              <a:t>mining</a:t>
            </a:r>
            <a:endParaRPr lang="it-IT" sz="900" b="1" dirty="0">
              <a:solidFill>
                <a:schemeClr val="tx1"/>
              </a:solidFill>
            </a:endParaRPr>
          </a:p>
          <a:p>
            <a:pPr algn="ctr"/>
            <a:r>
              <a:rPr lang="it-IT" sz="900" b="1" dirty="0">
                <a:solidFill>
                  <a:schemeClr val="tx1"/>
                </a:solidFill>
              </a:rPr>
              <a:t> and </a:t>
            </a:r>
            <a:r>
              <a:rPr lang="it-IT" sz="900" b="1" dirty="0" err="1">
                <a:solidFill>
                  <a:schemeClr val="tx1"/>
                </a:solidFill>
              </a:rPr>
              <a:t>search</a:t>
            </a:r>
            <a:endParaRPr lang="it-IT" sz="900" b="1" dirty="0">
              <a:solidFill>
                <a:schemeClr val="tx1"/>
              </a:solidFill>
            </a:endParaRPr>
          </a:p>
        </p:txBody>
      </p:sp>
      <p:sp>
        <p:nvSpPr>
          <p:cNvPr id="13" name="Rettangolo arrotondato 12"/>
          <p:cNvSpPr/>
          <p:nvPr/>
        </p:nvSpPr>
        <p:spPr>
          <a:xfrm>
            <a:off x="4676171" y="2593341"/>
            <a:ext cx="1552788" cy="439993"/>
          </a:xfrm>
          <a:prstGeom prst="roundRect">
            <a:avLst/>
          </a:prstGeom>
          <a:solidFill>
            <a:srgbClr val="CCE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b="1" dirty="0">
                <a:solidFill>
                  <a:schemeClr val="tx1"/>
                </a:solidFill>
              </a:rPr>
              <a:t>HDA  – High </a:t>
            </a:r>
            <a:r>
              <a:rPr lang="it-IT" sz="1000" b="1" dirty="0" err="1">
                <a:solidFill>
                  <a:schemeClr val="tx1"/>
                </a:solidFill>
              </a:rPr>
              <a:t>Dimensional</a:t>
            </a:r>
            <a:r>
              <a:rPr lang="it-IT" sz="1000" b="1" dirty="0">
                <a:solidFill>
                  <a:schemeClr val="tx1"/>
                </a:solidFill>
              </a:rPr>
              <a:t> Data Analysis</a:t>
            </a:r>
          </a:p>
        </p:txBody>
      </p:sp>
      <p:sp>
        <p:nvSpPr>
          <p:cNvPr id="14" name="Rettangolo arrotondato 13"/>
          <p:cNvSpPr/>
          <p:nvPr/>
        </p:nvSpPr>
        <p:spPr>
          <a:xfrm>
            <a:off x="4674041" y="3146430"/>
            <a:ext cx="1517744" cy="420973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</a:rPr>
              <a:t>SDM – Streaming </a:t>
            </a:r>
          </a:p>
          <a:p>
            <a:pPr algn="ctr"/>
            <a:r>
              <a:rPr lang="it-IT" sz="900" b="1" dirty="0">
                <a:solidFill>
                  <a:schemeClr val="tx1"/>
                </a:solidFill>
              </a:rPr>
              <a:t>data management and </a:t>
            </a:r>
          </a:p>
          <a:p>
            <a:pPr algn="ctr"/>
            <a:r>
              <a:rPr lang="it-IT" sz="900" b="1" dirty="0">
                <a:solidFill>
                  <a:schemeClr val="tx1"/>
                </a:solidFill>
              </a:rPr>
              <a:t>time </a:t>
            </a:r>
            <a:r>
              <a:rPr lang="it-IT" sz="900" b="1" dirty="0" err="1">
                <a:solidFill>
                  <a:schemeClr val="tx1"/>
                </a:solidFill>
              </a:rPr>
              <a:t>series</a:t>
            </a:r>
            <a:r>
              <a:rPr lang="it-IT" sz="900" b="1" dirty="0">
                <a:solidFill>
                  <a:schemeClr val="tx1"/>
                </a:solidFill>
              </a:rPr>
              <a:t> </a:t>
            </a:r>
            <a:r>
              <a:rPr lang="it-IT" sz="900" b="1" dirty="0" err="1">
                <a:solidFill>
                  <a:schemeClr val="tx1"/>
                </a:solidFill>
              </a:rPr>
              <a:t>analysis</a:t>
            </a:r>
            <a:endParaRPr lang="it-IT" sz="900" b="1" dirty="0">
              <a:solidFill>
                <a:schemeClr val="tx1"/>
              </a:solidFill>
            </a:endParaRPr>
          </a:p>
        </p:txBody>
      </p:sp>
      <p:sp>
        <p:nvSpPr>
          <p:cNvPr id="25" name="CasellaDiTesto 24"/>
          <p:cNvSpPr txBox="1"/>
          <p:nvPr/>
        </p:nvSpPr>
        <p:spPr>
          <a:xfrm>
            <a:off x="5074152" y="2367345"/>
            <a:ext cx="683200" cy="2255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900" b="1" dirty="0"/>
              <a:t>1 </a:t>
            </a:r>
            <a:r>
              <a:rPr lang="it-IT" sz="900" b="1" dirty="0" err="1"/>
              <a:t>among</a:t>
            </a:r>
            <a:r>
              <a:rPr lang="it-IT" sz="900" b="1" dirty="0"/>
              <a:t> 3</a:t>
            </a:r>
            <a:endParaRPr lang="en-US" sz="900" b="1" dirty="0"/>
          </a:p>
        </p:txBody>
      </p:sp>
      <p:sp>
        <p:nvSpPr>
          <p:cNvPr id="20" name="Rettangolo arrotondato 19"/>
          <p:cNvSpPr/>
          <p:nvPr/>
        </p:nvSpPr>
        <p:spPr>
          <a:xfrm>
            <a:off x="4669921" y="3664167"/>
            <a:ext cx="1458104" cy="314035"/>
          </a:xfrm>
          <a:prstGeom prst="roundRect">
            <a:avLst/>
          </a:prstGeom>
          <a:solidFill>
            <a:srgbClr val="00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</a:rPr>
              <a:t>EDS – </a:t>
            </a:r>
            <a:r>
              <a:rPr lang="it-IT" sz="900" b="1" dirty="0" err="1">
                <a:solidFill>
                  <a:schemeClr val="tx1"/>
                </a:solidFill>
              </a:rPr>
              <a:t>Economics</a:t>
            </a:r>
            <a:r>
              <a:rPr lang="it-IT" sz="900" b="1" dirty="0">
                <a:solidFill>
                  <a:schemeClr val="tx1"/>
                </a:solidFill>
              </a:rPr>
              <a:t> for Data Science</a:t>
            </a:r>
          </a:p>
        </p:txBody>
      </p:sp>
      <p:sp>
        <p:nvSpPr>
          <p:cNvPr id="3" name="Rettangolo 2"/>
          <p:cNvSpPr/>
          <p:nvPr/>
        </p:nvSpPr>
        <p:spPr>
          <a:xfrm>
            <a:off x="4613143" y="2367432"/>
            <a:ext cx="1689720" cy="165505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b="1"/>
          </a:p>
        </p:txBody>
      </p:sp>
      <p:grpSp>
        <p:nvGrpSpPr>
          <p:cNvPr id="192" name="Gruppo 191"/>
          <p:cNvGrpSpPr/>
          <p:nvPr/>
        </p:nvGrpSpPr>
        <p:grpSpPr>
          <a:xfrm>
            <a:off x="3987878" y="425322"/>
            <a:ext cx="689420" cy="3006097"/>
            <a:chOff x="2194542" y="155291"/>
            <a:chExt cx="689420" cy="3184927"/>
          </a:xfrm>
        </p:grpSpPr>
        <p:cxnSp>
          <p:nvCxnSpPr>
            <p:cNvPr id="79" name="Connettore 1 78"/>
            <p:cNvCxnSpPr/>
            <p:nvPr/>
          </p:nvCxnSpPr>
          <p:spPr>
            <a:xfrm>
              <a:off x="2543486" y="155291"/>
              <a:ext cx="20125" cy="3184927"/>
            </a:xfrm>
            <a:prstGeom prst="line">
              <a:avLst/>
            </a:prstGeom>
            <a:ln w="28575"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CasellaDiTesto 69"/>
            <p:cNvSpPr txBox="1"/>
            <p:nvPr/>
          </p:nvSpPr>
          <p:spPr>
            <a:xfrm>
              <a:off x="2194542" y="1315245"/>
              <a:ext cx="689420" cy="8804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600" b="1" dirty="0"/>
                <a:t>Ana</a:t>
              </a:r>
            </a:p>
            <a:p>
              <a:pPr algn="ctr"/>
              <a:r>
                <a:rPr lang="it-IT" sz="1600" b="1" dirty="0" err="1"/>
                <a:t>lytical</a:t>
              </a:r>
              <a:endParaRPr lang="it-IT" sz="1600" b="1" dirty="0"/>
            </a:p>
            <a:p>
              <a:pPr algn="ctr"/>
              <a:r>
                <a:rPr lang="it-IT" sz="1600" b="1" dirty="0" err="1"/>
                <a:t>track</a:t>
              </a:r>
              <a:endParaRPr lang="en-US" sz="1600" b="1" dirty="0"/>
            </a:p>
          </p:txBody>
        </p:sp>
      </p:grpSp>
      <p:sp>
        <p:nvSpPr>
          <p:cNvPr id="181" name="CasellaDiTesto 180"/>
          <p:cNvSpPr txBox="1"/>
          <p:nvPr/>
        </p:nvSpPr>
        <p:spPr>
          <a:xfrm>
            <a:off x="6581041" y="4010660"/>
            <a:ext cx="195117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800" b="1" dirty="0"/>
              <a:t>Data Science Lab in Business &amp; Marketing</a:t>
            </a:r>
            <a:endParaRPr lang="en-US" sz="800" b="1" dirty="0"/>
          </a:p>
        </p:txBody>
      </p:sp>
      <p:sp>
        <p:nvSpPr>
          <p:cNvPr id="183" name="CasellaDiTesto 182"/>
          <p:cNvSpPr txBox="1"/>
          <p:nvPr/>
        </p:nvSpPr>
        <p:spPr>
          <a:xfrm>
            <a:off x="6485986" y="5172635"/>
            <a:ext cx="208903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800" b="1" dirty="0"/>
              <a:t>Data Science Lab in Public </a:t>
            </a:r>
            <a:r>
              <a:rPr lang="it-IT" sz="800" b="1" dirty="0" err="1"/>
              <a:t>Policies</a:t>
            </a:r>
            <a:r>
              <a:rPr lang="it-IT" sz="800" b="1" dirty="0"/>
              <a:t> &amp; Services</a:t>
            </a:r>
            <a:endParaRPr lang="en-US" sz="800" b="1" dirty="0"/>
          </a:p>
        </p:txBody>
      </p:sp>
      <p:sp>
        <p:nvSpPr>
          <p:cNvPr id="184" name="Rettangolo 183"/>
          <p:cNvSpPr/>
          <p:nvPr/>
        </p:nvSpPr>
        <p:spPr>
          <a:xfrm>
            <a:off x="6485986" y="35956"/>
            <a:ext cx="1992202" cy="38389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88" name="CasellaDiTesto 187"/>
          <p:cNvSpPr txBox="1"/>
          <p:nvPr/>
        </p:nvSpPr>
        <p:spPr>
          <a:xfrm>
            <a:off x="7174226" y="23426"/>
            <a:ext cx="7665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50" b="1" dirty="0"/>
              <a:t>1 </a:t>
            </a:r>
            <a:r>
              <a:rPr lang="it-IT" sz="1050" b="1" dirty="0" err="1"/>
              <a:t>among</a:t>
            </a:r>
            <a:r>
              <a:rPr lang="it-IT" sz="1050" b="1" dirty="0"/>
              <a:t> 4</a:t>
            </a:r>
            <a:endParaRPr lang="en-US" sz="1050" b="1" dirty="0"/>
          </a:p>
        </p:txBody>
      </p:sp>
      <p:cxnSp>
        <p:nvCxnSpPr>
          <p:cNvPr id="210" name="Connettore 1 209"/>
          <p:cNvCxnSpPr/>
          <p:nvPr/>
        </p:nvCxnSpPr>
        <p:spPr>
          <a:xfrm>
            <a:off x="6528790" y="5388079"/>
            <a:ext cx="2003427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8" name="Connettore 1 217"/>
          <p:cNvCxnSpPr/>
          <p:nvPr/>
        </p:nvCxnSpPr>
        <p:spPr>
          <a:xfrm>
            <a:off x="6610676" y="4226104"/>
            <a:ext cx="1849097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Connettore 1 219"/>
          <p:cNvCxnSpPr/>
          <p:nvPr/>
        </p:nvCxnSpPr>
        <p:spPr>
          <a:xfrm flipV="1">
            <a:off x="6649995" y="2588141"/>
            <a:ext cx="1748270" cy="12543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itolo 1"/>
          <p:cNvSpPr>
            <a:spLocks noGrp="1"/>
          </p:cNvSpPr>
          <p:nvPr>
            <p:ph type="title"/>
          </p:nvPr>
        </p:nvSpPr>
        <p:spPr>
          <a:xfrm>
            <a:off x="103246" y="71531"/>
            <a:ext cx="3178670" cy="417361"/>
          </a:xfrm>
        </p:spPr>
        <p:txBody>
          <a:bodyPr>
            <a:noAutofit/>
          </a:bodyPr>
          <a:lstStyle/>
          <a:p>
            <a:r>
              <a:rPr lang="it-IT" sz="3200" b="1" dirty="0" err="1" smtClean="0"/>
              <a:t>Scientific</a:t>
            </a:r>
            <a:r>
              <a:rPr lang="it-IT" sz="3200" b="1" dirty="0" smtClean="0"/>
              <a:t> </a:t>
            </a:r>
            <a:r>
              <a:rPr lang="it-IT" sz="3200" b="1" dirty="0" err="1" smtClean="0"/>
              <a:t>areas</a:t>
            </a:r>
            <a:endParaRPr lang="it-IT" sz="3200" b="1" dirty="0"/>
          </a:p>
        </p:txBody>
      </p:sp>
      <p:sp>
        <p:nvSpPr>
          <p:cNvPr id="89" name="Rettangolo arrotondato 88"/>
          <p:cNvSpPr/>
          <p:nvPr/>
        </p:nvSpPr>
        <p:spPr>
          <a:xfrm>
            <a:off x="131226" y="5135401"/>
            <a:ext cx="1174728" cy="293955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>
                <a:solidFill>
                  <a:schemeClr val="tx1"/>
                </a:solidFill>
              </a:rPr>
              <a:t>DSL - Data Science Lab</a:t>
            </a:r>
            <a:endParaRPr lang="it-IT" sz="800" b="1" dirty="0">
              <a:solidFill>
                <a:schemeClr val="tx1"/>
              </a:solidFill>
            </a:endParaRPr>
          </a:p>
        </p:txBody>
      </p:sp>
      <p:cxnSp>
        <p:nvCxnSpPr>
          <p:cNvPr id="118" name="Connettore 1 117"/>
          <p:cNvCxnSpPr/>
          <p:nvPr/>
        </p:nvCxnSpPr>
        <p:spPr>
          <a:xfrm>
            <a:off x="8789485" y="541484"/>
            <a:ext cx="0" cy="6008278"/>
          </a:xfrm>
          <a:prstGeom prst="line">
            <a:avLst/>
          </a:prstGeom>
          <a:ln w="28575">
            <a:prstDash val="sysDot"/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asellaDiTesto 1"/>
          <p:cNvSpPr txBox="1"/>
          <p:nvPr/>
        </p:nvSpPr>
        <p:spPr>
          <a:xfrm>
            <a:off x="8568551" y="3067874"/>
            <a:ext cx="5107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dirty="0" err="1" smtClean="0"/>
              <a:t>Labs</a:t>
            </a:r>
            <a:endParaRPr lang="it-IT" sz="1400" b="1" dirty="0"/>
          </a:p>
        </p:txBody>
      </p:sp>
      <p:sp>
        <p:nvSpPr>
          <p:cNvPr id="78" name="Rettangolo arrotondato 77"/>
          <p:cNvSpPr/>
          <p:nvPr/>
        </p:nvSpPr>
        <p:spPr>
          <a:xfrm>
            <a:off x="192420" y="962362"/>
            <a:ext cx="1619338" cy="248480"/>
          </a:xfrm>
          <a:prstGeom prst="roundRect">
            <a:avLst/>
          </a:prstGeom>
          <a:solidFill>
            <a:srgbClr val="CCE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900" b="1" dirty="0">
              <a:solidFill>
                <a:schemeClr val="tx1"/>
              </a:solidFill>
            </a:endParaRPr>
          </a:p>
        </p:txBody>
      </p:sp>
      <p:sp>
        <p:nvSpPr>
          <p:cNvPr id="82" name="Rettangolo arrotondato 81"/>
          <p:cNvSpPr/>
          <p:nvPr/>
        </p:nvSpPr>
        <p:spPr>
          <a:xfrm>
            <a:off x="201434" y="660902"/>
            <a:ext cx="1619338" cy="248480"/>
          </a:xfrm>
          <a:prstGeom prst="roundRect">
            <a:avLst/>
          </a:prstGeom>
          <a:solidFill>
            <a:srgbClr val="00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100" b="1" dirty="0"/>
          </a:p>
        </p:txBody>
      </p:sp>
      <p:sp>
        <p:nvSpPr>
          <p:cNvPr id="83" name="Rettangolo arrotondato 82"/>
          <p:cNvSpPr/>
          <p:nvPr/>
        </p:nvSpPr>
        <p:spPr>
          <a:xfrm>
            <a:off x="188151" y="1676458"/>
            <a:ext cx="1619338" cy="248480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900" b="1" dirty="0">
              <a:solidFill>
                <a:schemeClr val="tx1"/>
              </a:solidFill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1932360" y="941377"/>
            <a:ext cx="9169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 err="1" smtClean="0"/>
              <a:t>Statistics</a:t>
            </a:r>
            <a:endParaRPr lang="it-IT" sz="1600" dirty="0"/>
          </a:p>
        </p:txBody>
      </p:sp>
      <p:sp>
        <p:nvSpPr>
          <p:cNvPr id="84" name="CasellaDiTesto 83"/>
          <p:cNvSpPr txBox="1"/>
          <p:nvPr/>
        </p:nvSpPr>
        <p:spPr>
          <a:xfrm>
            <a:off x="1901228" y="624767"/>
            <a:ext cx="16957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 smtClean="0"/>
              <a:t>Computer Science</a:t>
            </a:r>
            <a:endParaRPr lang="it-IT" sz="1600" dirty="0"/>
          </a:p>
        </p:txBody>
      </p:sp>
      <p:sp>
        <p:nvSpPr>
          <p:cNvPr id="86" name="CasellaDiTesto 85"/>
          <p:cNvSpPr txBox="1"/>
          <p:nvPr/>
        </p:nvSpPr>
        <p:spPr>
          <a:xfrm>
            <a:off x="1896746" y="1256691"/>
            <a:ext cx="14352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 err="1" smtClean="0"/>
              <a:t>SocioEconomic</a:t>
            </a:r>
            <a:endParaRPr lang="it-IT" sz="16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84FBD-8BF7-4750-84A9-BDFC0389824F}" type="slidenum">
              <a:rPr lang="it-IT" smtClean="0"/>
              <a:t>3</a:t>
            </a:fld>
            <a:endParaRPr lang="it-IT"/>
          </a:p>
        </p:txBody>
      </p:sp>
      <p:sp>
        <p:nvSpPr>
          <p:cNvPr id="87" name="Rettangolo arrotondato 86"/>
          <p:cNvSpPr/>
          <p:nvPr/>
        </p:nvSpPr>
        <p:spPr>
          <a:xfrm>
            <a:off x="1646678" y="2558670"/>
            <a:ext cx="966056" cy="290069"/>
          </a:xfrm>
          <a:prstGeom prst="roundRect">
            <a:avLst/>
          </a:prstGeom>
          <a:solidFill>
            <a:srgbClr val="00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</a:rPr>
              <a:t>FC – </a:t>
            </a:r>
            <a:r>
              <a:rPr lang="it-IT" sz="900" b="1" dirty="0" err="1">
                <a:solidFill>
                  <a:schemeClr val="tx1"/>
                </a:solidFill>
              </a:rPr>
              <a:t>Foundam</a:t>
            </a:r>
            <a:r>
              <a:rPr lang="it-IT" sz="900" b="1" dirty="0">
                <a:solidFill>
                  <a:schemeClr val="tx1"/>
                </a:solidFill>
              </a:rPr>
              <a:t>.  in </a:t>
            </a:r>
            <a:r>
              <a:rPr lang="it-IT" sz="900" b="1" dirty="0" err="1">
                <a:solidFill>
                  <a:schemeClr val="tx1"/>
                </a:solidFill>
              </a:rPr>
              <a:t>Comp.Sc</a:t>
            </a:r>
            <a:r>
              <a:rPr lang="it-IT" sz="9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88" name="Rettangolo arrotondato 87"/>
          <p:cNvSpPr/>
          <p:nvPr/>
        </p:nvSpPr>
        <p:spPr>
          <a:xfrm>
            <a:off x="2931303" y="4091834"/>
            <a:ext cx="1326963" cy="321363"/>
          </a:xfrm>
          <a:prstGeom prst="roundRect">
            <a:avLst/>
          </a:prstGeom>
          <a:solidFill>
            <a:srgbClr val="FFCCCC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 smtClean="0">
                <a:solidFill>
                  <a:schemeClr val="tx1"/>
                </a:solidFill>
              </a:rPr>
              <a:t>EW – Expert Week</a:t>
            </a:r>
            <a:endParaRPr lang="it-IT" sz="900" b="1" dirty="0">
              <a:solidFill>
                <a:schemeClr val="tx1"/>
              </a:solidFill>
            </a:endParaRPr>
          </a:p>
        </p:txBody>
      </p:sp>
      <p:sp>
        <p:nvSpPr>
          <p:cNvPr id="90" name="Rettangolo arrotondato 89"/>
          <p:cNvSpPr/>
          <p:nvPr/>
        </p:nvSpPr>
        <p:spPr>
          <a:xfrm>
            <a:off x="188151" y="1314242"/>
            <a:ext cx="1619338" cy="248480"/>
          </a:xfrm>
          <a:prstGeom prst="roundRect">
            <a:avLst/>
          </a:prstGeom>
          <a:solidFill>
            <a:srgbClr val="00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900" b="1" dirty="0">
              <a:solidFill>
                <a:schemeClr val="tx1"/>
              </a:solidFill>
            </a:endParaRPr>
          </a:p>
        </p:txBody>
      </p:sp>
      <p:sp>
        <p:nvSpPr>
          <p:cNvPr id="91" name="CasellaDiTesto 90"/>
          <p:cNvSpPr txBox="1"/>
          <p:nvPr/>
        </p:nvSpPr>
        <p:spPr>
          <a:xfrm>
            <a:off x="1915726" y="1628603"/>
            <a:ext cx="6986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 smtClean="0"/>
              <a:t>Mixed</a:t>
            </a:r>
            <a:endParaRPr lang="it-IT" sz="1600" dirty="0"/>
          </a:p>
        </p:txBody>
      </p:sp>
      <p:sp>
        <p:nvSpPr>
          <p:cNvPr id="92" name="Rettangolo arrotondato 91"/>
          <p:cNvSpPr/>
          <p:nvPr/>
        </p:nvSpPr>
        <p:spPr>
          <a:xfrm>
            <a:off x="1612862" y="4237721"/>
            <a:ext cx="948146" cy="361507"/>
          </a:xfrm>
          <a:prstGeom prst="roundRect">
            <a:avLst/>
          </a:prstGeom>
          <a:solidFill>
            <a:srgbClr val="CCE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b="1" dirty="0">
                <a:solidFill>
                  <a:schemeClr val="tx1"/>
                </a:solidFill>
              </a:rPr>
              <a:t>F</a:t>
            </a:r>
            <a:r>
              <a:rPr lang="it-IT" sz="1000" b="1" dirty="0" smtClean="0">
                <a:solidFill>
                  <a:schemeClr val="tx1"/>
                </a:solidFill>
              </a:rPr>
              <a:t>S </a:t>
            </a:r>
            <a:r>
              <a:rPr lang="it-IT" sz="1000" b="1" dirty="0">
                <a:solidFill>
                  <a:schemeClr val="tx1"/>
                </a:solidFill>
              </a:rPr>
              <a:t>– </a:t>
            </a:r>
            <a:r>
              <a:rPr lang="it-IT" sz="1000" b="1" dirty="0" err="1" smtClean="0">
                <a:solidFill>
                  <a:schemeClr val="tx1"/>
                </a:solidFill>
              </a:rPr>
              <a:t>Found</a:t>
            </a:r>
            <a:r>
              <a:rPr lang="it-IT" sz="1000" b="1" dirty="0" smtClean="0">
                <a:solidFill>
                  <a:schemeClr val="tx1"/>
                </a:solidFill>
              </a:rPr>
              <a:t>. </a:t>
            </a:r>
            <a:r>
              <a:rPr lang="it-IT" sz="1000" b="1" dirty="0">
                <a:solidFill>
                  <a:schemeClr val="tx1"/>
                </a:solidFill>
              </a:rPr>
              <a:t>in </a:t>
            </a:r>
            <a:r>
              <a:rPr lang="it-IT" sz="1000" b="1" dirty="0" smtClean="0">
                <a:solidFill>
                  <a:schemeClr val="tx1"/>
                </a:solidFill>
              </a:rPr>
              <a:t>Stat. &amp; PC.</a:t>
            </a:r>
            <a:r>
              <a:rPr lang="it-IT" sz="1200" b="1" dirty="0" smtClean="0"/>
              <a:t> </a:t>
            </a:r>
            <a:endParaRPr lang="it-IT" sz="1200" b="1" dirty="0"/>
          </a:p>
        </p:txBody>
      </p:sp>
    </p:spTree>
    <p:extLst>
      <p:ext uri="{BB962C8B-B14F-4D97-AF65-F5344CB8AC3E}">
        <p14:creationId xmlns:p14="http://schemas.microsoft.com/office/powerpoint/2010/main" val="1224585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496" y="274638"/>
            <a:ext cx="9001000" cy="1143000"/>
          </a:xfrm>
        </p:spPr>
        <p:txBody>
          <a:bodyPr/>
          <a:lstStyle/>
          <a:p>
            <a:pPr algn="ctr"/>
            <a:r>
              <a:rPr lang="it-IT" sz="3600" dirty="0" smtClean="0"/>
              <a:t>Dall’ </a:t>
            </a:r>
            <a:r>
              <a:rPr lang="it-IT" sz="3600" dirty="0" err="1" smtClean="0"/>
              <a:t>Economist</a:t>
            </a:r>
            <a:r>
              <a:rPr lang="it-IT" sz="3600" dirty="0"/>
              <a:t>, </a:t>
            </a:r>
            <a:r>
              <a:rPr lang="it-IT" sz="3600" dirty="0" err="1"/>
              <a:t>Nov</a:t>
            </a:r>
            <a:r>
              <a:rPr lang="it-IT" sz="3600" dirty="0"/>
              <a:t>. 10th, </a:t>
            </a:r>
            <a:r>
              <a:rPr lang="it-IT" sz="3600" dirty="0" smtClean="0"/>
              <a:t>2016</a:t>
            </a:r>
            <a:br>
              <a:rPr lang="it-IT" sz="3600" dirty="0" smtClean="0"/>
            </a:br>
            <a:r>
              <a:rPr lang="it-IT" sz="3400" dirty="0" smtClean="0"/>
              <a:t>Le tecnologie costano molto meno delle persone…</a:t>
            </a:r>
            <a:endParaRPr lang="en-US" sz="34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1700808"/>
            <a:ext cx="8856984" cy="4425355"/>
          </a:xfrm>
        </p:spPr>
        <p:txBody>
          <a:bodyPr/>
          <a:lstStyle/>
          <a:p>
            <a:r>
              <a:rPr lang="it-IT" dirty="0" smtClean="0"/>
              <a:t>The </a:t>
            </a:r>
            <a:r>
              <a:rPr lang="it-IT" dirty="0" err="1" smtClean="0"/>
              <a:t>agencies</a:t>
            </a:r>
            <a:r>
              <a:rPr lang="it-IT" dirty="0" smtClean="0"/>
              <a:t> </a:t>
            </a:r>
            <a:r>
              <a:rPr lang="it-IT" dirty="0" err="1" smtClean="0"/>
              <a:t>not</a:t>
            </a:r>
            <a:r>
              <a:rPr lang="it-IT" dirty="0" smtClean="0"/>
              <a:t> </a:t>
            </a:r>
            <a:r>
              <a:rPr lang="it-IT" dirty="0" err="1" smtClean="0"/>
              <a:t>only</a:t>
            </a:r>
            <a:r>
              <a:rPr lang="it-IT" dirty="0" smtClean="0"/>
              <a:t> do more, </a:t>
            </a:r>
            <a:r>
              <a:rPr lang="it-IT" dirty="0" err="1" smtClean="0"/>
              <a:t>they</a:t>
            </a:r>
            <a:r>
              <a:rPr lang="it-IT" dirty="0" smtClean="0"/>
              <a:t> </a:t>
            </a:r>
            <a:r>
              <a:rPr lang="it-IT" dirty="0" err="1" smtClean="0"/>
              <a:t>also</a:t>
            </a:r>
            <a:r>
              <a:rPr lang="it-IT" dirty="0" smtClean="0"/>
              <a:t> </a:t>
            </a:r>
            <a:r>
              <a:rPr lang="it-IT" dirty="0" err="1" smtClean="0"/>
              <a:t>spend</a:t>
            </a:r>
            <a:r>
              <a:rPr lang="it-IT" dirty="0" smtClean="0"/>
              <a:t> </a:t>
            </a:r>
            <a:r>
              <a:rPr lang="it-IT" dirty="0" err="1" smtClean="0"/>
              <a:t>less</a:t>
            </a:r>
            <a:r>
              <a:rPr lang="it-IT" dirty="0" smtClean="0"/>
              <a:t>.</a:t>
            </a:r>
          </a:p>
          <a:p>
            <a:r>
              <a:rPr lang="it-IT" dirty="0" smtClean="0"/>
              <a:t>To </a:t>
            </a:r>
            <a:r>
              <a:rPr lang="it-IT" b="1" dirty="0" err="1" smtClean="0"/>
              <a:t>deploy</a:t>
            </a:r>
            <a:r>
              <a:rPr lang="it-IT" b="1" dirty="0" smtClean="0"/>
              <a:t> agents on a </a:t>
            </a:r>
            <a:r>
              <a:rPr lang="it-IT" b="1" dirty="0" err="1" smtClean="0"/>
              <a:t>tail</a:t>
            </a:r>
            <a:r>
              <a:rPr lang="it-IT" b="1" dirty="0" smtClean="0"/>
              <a:t> </a:t>
            </a:r>
            <a:r>
              <a:rPr lang="it-IT" dirty="0" err="1" smtClean="0"/>
              <a:t>costs</a:t>
            </a:r>
            <a:r>
              <a:rPr lang="it-IT" dirty="0" smtClean="0"/>
              <a:t> $ 175.000 a </a:t>
            </a:r>
            <a:r>
              <a:rPr lang="it-IT" dirty="0" err="1" smtClean="0"/>
              <a:t>month</a:t>
            </a:r>
            <a:r>
              <a:rPr lang="it-IT" dirty="0" smtClean="0"/>
              <a:t> </a:t>
            </a:r>
            <a:r>
              <a:rPr lang="it-IT" dirty="0" err="1" smtClean="0"/>
              <a:t>because</a:t>
            </a:r>
            <a:r>
              <a:rPr lang="it-IT" dirty="0" smtClean="0"/>
              <a:t> </a:t>
            </a:r>
            <a:r>
              <a:rPr lang="it-IT" dirty="0" err="1" smtClean="0"/>
              <a:t>it</a:t>
            </a:r>
            <a:r>
              <a:rPr lang="it-IT" dirty="0" smtClean="0"/>
              <a:t> </a:t>
            </a:r>
            <a:r>
              <a:rPr lang="it-IT" dirty="0" err="1" smtClean="0"/>
              <a:t>takes</a:t>
            </a:r>
            <a:r>
              <a:rPr lang="it-IT" dirty="0" smtClean="0"/>
              <a:t> a </a:t>
            </a:r>
            <a:r>
              <a:rPr lang="it-IT" dirty="0" err="1" smtClean="0"/>
              <a:t>lot</a:t>
            </a:r>
            <a:r>
              <a:rPr lang="it-IT" dirty="0" smtClean="0"/>
              <a:t> of </a:t>
            </a:r>
            <a:r>
              <a:rPr lang="it-IT" dirty="0" err="1" smtClean="0"/>
              <a:t>manpower</a:t>
            </a:r>
            <a:r>
              <a:rPr lang="it-IT" dirty="0" smtClean="0"/>
              <a:t>.</a:t>
            </a:r>
          </a:p>
          <a:p>
            <a:r>
              <a:rPr lang="it-IT" dirty="0" smtClean="0"/>
              <a:t>To </a:t>
            </a:r>
            <a:r>
              <a:rPr lang="it-IT" b="1" dirty="0" smtClean="0"/>
              <a:t>put a GPS </a:t>
            </a:r>
            <a:r>
              <a:rPr lang="it-IT" b="1" dirty="0" err="1" smtClean="0"/>
              <a:t>receiver</a:t>
            </a:r>
            <a:r>
              <a:rPr lang="it-IT" b="1" dirty="0" smtClean="0"/>
              <a:t> in a </a:t>
            </a:r>
            <a:r>
              <a:rPr lang="it-IT" b="1" dirty="0" err="1" smtClean="0"/>
              <a:t>someone’s</a:t>
            </a:r>
            <a:r>
              <a:rPr lang="it-IT" b="1" dirty="0" smtClean="0"/>
              <a:t> car </a:t>
            </a:r>
            <a:r>
              <a:rPr lang="it-IT" dirty="0" err="1" smtClean="0"/>
              <a:t>takes</a:t>
            </a:r>
            <a:r>
              <a:rPr lang="it-IT" dirty="0" smtClean="0"/>
              <a:t> </a:t>
            </a:r>
            <a:endParaRPr lang="it-IT" dirty="0"/>
          </a:p>
          <a:p>
            <a:pPr marL="0" indent="0">
              <a:buNone/>
            </a:pPr>
            <a:r>
              <a:rPr lang="it-IT" dirty="0" smtClean="0"/>
              <a:t>    $ 150 a </a:t>
            </a:r>
            <a:r>
              <a:rPr lang="it-IT" dirty="0" err="1" smtClean="0"/>
              <a:t>month</a:t>
            </a:r>
            <a:r>
              <a:rPr lang="it-IT" dirty="0" smtClean="0"/>
              <a:t>.</a:t>
            </a:r>
          </a:p>
          <a:p>
            <a:r>
              <a:rPr lang="it-IT" dirty="0" smtClean="0"/>
              <a:t>To </a:t>
            </a:r>
            <a:r>
              <a:rPr lang="it-IT" b="1" dirty="0" err="1" smtClean="0"/>
              <a:t>tag</a:t>
            </a:r>
            <a:r>
              <a:rPr lang="it-IT" b="1" dirty="0" smtClean="0"/>
              <a:t> a </a:t>
            </a:r>
            <a:r>
              <a:rPr lang="it-IT" b="1" dirty="0" err="1" smtClean="0"/>
              <a:t>target’s</a:t>
            </a:r>
            <a:r>
              <a:rPr lang="it-IT" b="1" dirty="0" smtClean="0"/>
              <a:t> mobile </a:t>
            </a:r>
            <a:r>
              <a:rPr lang="it-IT" b="1" dirty="0" err="1" smtClean="0"/>
              <a:t>phone</a:t>
            </a:r>
            <a:r>
              <a:rPr lang="it-IT" dirty="0" smtClean="0"/>
              <a:t>, with the help of a </a:t>
            </a:r>
            <a:r>
              <a:rPr lang="it-IT" dirty="0" err="1" smtClean="0"/>
              <a:t>phone</a:t>
            </a:r>
            <a:r>
              <a:rPr lang="it-IT" dirty="0" smtClean="0"/>
              <a:t> company, </a:t>
            </a:r>
            <a:r>
              <a:rPr lang="it-IT" dirty="0" err="1" smtClean="0"/>
              <a:t>costs</a:t>
            </a:r>
            <a:r>
              <a:rPr lang="it-IT" dirty="0" smtClean="0"/>
              <a:t> </a:t>
            </a:r>
            <a:r>
              <a:rPr lang="it-IT" dirty="0" err="1" smtClean="0"/>
              <a:t>only</a:t>
            </a:r>
            <a:r>
              <a:rPr lang="it-IT" dirty="0" smtClean="0"/>
              <a:t> $ 30 a </a:t>
            </a:r>
            <a:r>
              <a:rPr lang="it-IT" dirty="0" err="1" smtClean="0"/>
              <a:t>month</a:t>
            </a:r>
            <a:r>
              <a:rPr lang="it-IT" dirty="0"/>
              <a:t>.</a:t>
            </a:r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30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0980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91315"/>
          </a:xfrm>
        </p:spPr>
        <p:txBody>
          <a:bodyPr/>
          <a:lstStyle/>
          <a:p>
            <a:pPr algn="ctr"/>
            <a:r>
              <a:rPr lang="it-IT" dirty="0" smtClean="0"/>
              <a:t>Iscritti ai colloqui 2017-18</a:t>
            </a:r>
            <a:endParaRPr lang="en-US" dirty="0"/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/>
          </p:nvPr>
        </p:nvGraphicFramePr>
        <p:xfrm>
          <a:off x="5358394" y="1987440"/>
          <a:ext cx="2606449" cy="83928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57300"/>
                <a:gridCol w="701449"/>
                <a:gridCol w="647700"/>
              </a:tblGrid>
              <a:tr h="15811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err="1">
                          <a:effectLst/>
                        </a:rPr>
                        <a:t>Sesso</a:t>
                      </a:r>
                      <a:endParaRPr lang="en-US" sz="18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</a:rPr>
                        <a:t>2018%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2017%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43" marR="5443" marT="5443" marB="0" anchor="b"/>
                </a:tc>
              </a:tr>
              <a:tr h="15811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Uomini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80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80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43" marR="5443" marT="5443" marB="0" anchor="b"/>
                </a:tc>
              </a:tr>
              <a:tr h="15811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</a:rPr>
                        <a:t>Donne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20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20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43" marR="5443" marT="5443" marB="0" anchor="b"/>
                </a:tc>
              </a:tr>
            </a:tbl>
          </a:graphicData>
        </a:graphic>
      </p:graphicFrame>
      <p:graphicFrame>
        <p:nvGraphicFramePr>
          <p:cNvPr id="5" name="Tabella 4"/>
          <p:cNvGraphicFramePr>
            <a:graphicFrameLocks noGrp="1"/>
          </p:cNvGraphicFramePr>
          <p:nvPr>
            <p:extLst/>
          </p:nvPr>
        </p:nvGraphicFramePr>
        <p:xfrm>
          <a:off x="628650" y="3849769"/>
          <a:ext cx="3338810" cy="186145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44944"/>
                <a:gridCol w="776061"/>
                <a:gridCol w="817805"/>
              </a:tblGrid>
              <a:tr h="158115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 err="1">
                          <a:effectLst/>
                        </a:rPr>
                        <a:t>ProvenienzaTerr</a:t>
                      </a:r>
                      <a:endParaRPr lang="en-US" sz="2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0" i="0" u="none" strike="noStrike" dirty="0" smtClean="0">
                          <a:effectLst/>
                          <a:latin typeface="+mn-lt"/>
                        </a:rPr>
                        <a:t>2018%</a:t>
                      </a:r>
                      <a:endParaRPr lang="en-US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2017%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43" marR="5443" marT="5443" marB="0" anchor="b"/>
                </a:tc>
              </a:tr>
              <a:tr h="158115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Bicocca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36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56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43" marR="5443" marT="5443" marB="0" anchor="b"/>
                </a:tc>
              </a:tr>
              <a:tr h="158115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 err="1">
                          <a:effectLst/>
                        </a:rPr>
                        <a:t>Lombardia</a:t>
                      </a:r>
                      <a:endParaRPr lang="en-US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27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21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43" marR="5443" marT="5443" marB="0" anchor="b"/>
                </a:tc>
              </a:tr>
              <a:tr h="158115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Altra Italia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27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23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43" marR="5443" marT="5443" marB="0" anchor="b"/>
                </a:tc>
              </a:tr>
              <a:tr h="158115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Telematiche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3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0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43" marR="5443" marT="5443" marB="0" anchor="b"/>
                </a:tc>
              </a:tr>
              <a:tr h="273966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Estero</a:t>
                      </a:r>
                      <a:endParaRPr lang="en-US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3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 dirty="0">
                          <a:effectLst/>
                        </a:rPr>
                        <a:t>0</a:t>
                      </a:r>
                      <a:endParaRPr lang="en-US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43" marR="5443" marT="5443" marB="0" anchor="b"/>
                </a:tc>
              </a:tr>
            </a:tbl>
          </a:graphicData>
        </a:graphic>
      </p:graphicFrame>
      <p:graphicFrame>
        <p:nvGraphicFramePr>
          <p:cNvPr id="6" name="Tabella 5"/>
          <p:cNvGraphicFramePr>
            <a:graphicFrameLocks noGrp="1"/>
          </p:cNvGraphicFramePr>
          <p:nvPr>
            <p:extLst/>
          </p:nvPr>
        </p:nvGraphicFramePr>
        <p:xfrm>
          <a:off x="5027197" y="3849769"/>
          <a:ext cx="3368675" cy="195834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10171"/>
                <a:gridCol w="667188"/>
                <a:gridCol w="791316"/>
              </a:tblGrid>
              <a:tr h="15811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err="1">
                          <a:effectLst/>
                        </a:rPr>
                        <a:t>ProvenienzaLaurea</a:t>
                      </a:r>
                      <a:endParaRPr lang="en-US" sz="18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</a:rPr>
                        <a:t>2018%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2017%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43" marR="5443" marT="5443" marB="0" anchor="b"/>
                </a:tc>
              </a:tr>
              <a:tr h="15811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err="1">
                          <a:effectLst/>
                        </a:rPr>
                        <a:t>Informatica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28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17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43" marR="5443" marT="5443" marB="0" anchor="b"/>
                </a:tc>
              </a:tr>
              <a:tr h="15811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Statistica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13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20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43" marR="5443" marT="5443" marB="0" anchor="b"/>
                </a:tc>
              </a:tr>
              <a:tr h="15811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Economia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33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39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43" marR="5443" marT="5443" marB="0" anchor="b"/>
                </a:tc>
              </a:tr>
              <a:tr h="15811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Matematica e Fisica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17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13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43" marR="5443" marT="5443" marB="0" anchor="b"/>
                </a:tc>
              </a:tr>
              <a:tr h="15811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Filosofia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2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1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43" marR="5443" marT="5443" marB="0" anchor="b"/>
                </a:tc>
              </a:tr>
              <a:tr h="15811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Altro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7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10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43" marR="5443" marT="5443" marB="0" anchor="b"/>
                </a:tc>
              </a:tr>
            </a:tbl>
          </a:graphicData>
        </a:graphic>
      </p:graphicFrame>
      <p:graphicFrame>
        <p:nvGraphicFramePr>
          <p:cNvPr id="7" name="Tabella 6"/>
          <p:cNvGraphicFramePr>
            <a:graphicFrameLocks noGrp="1"/>
          </p:cNvGraphicFramePr>
          <p:nvPr>
            <p:extLst/>
          </p:nvPr>
        </p:nvGraphicFramePr>
        <p:xfrm>
          <a:off x="489098" y="2135399"/>
          <a:ext cx="3303180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01060"/>
                <a:gridCol w="1101060"/>
                <a:gridCol w="1101060"/>
              </a:tblGrid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#Iscritti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2017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#Iscritti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137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130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397BF-9D72-492C-BEC2-1B851E6523C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0963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latin typeface="+mn-lt"/>
              </a:rPr>
              <a:t>Statistica vs Informatica</a:t>
            </a:r>
            <a:endParaRPr lang="en-US" dirty="0">
              <a:latin typeface="+mn-lt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02367" y="1825625"/>
            <a:ext cx="8829207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3200" dirty="0" smtClean="0"/>
              <a:t>Ho chiesto a </a:t>
            </a:r>
          </a:p>
          <a:p>
            <a:r>
              <a:rPr lang="it-IT" sz="3200" dirty="0"/>
              <a:t>u</a:t>
            </a:r>
            <a:r>
              <a:rPr lang="it-IT" sz="3200" dirty="0" smtClean="0"/>
              <a:t>no Statistico e</a:t>
            </a:r>
          </a:p>
          <a:p>
            <a:r>
              <a:rPr lang="it-IT" sz="3200" dirty="0"/>
              <a:t>u</a:t>
            </a:r>
            <a:r>
              <a:rPr lang="it-IT" sz="3200" dirty="0" smtClean="0"/>
              <a:t>n Informatico</a:t>
            </a:r>
          </a:p>
          <a:p>
            <a:endParaRPr lang="it-IT" sz="3200" dirty="0"/>
          </a:p>
          <a:p>
            <a:pPr marL="0" indent="0">
              <a:buNone/>
            </a:pPr>
            <a:r>
              <a:rPr lang="it-IT" sz="3200" dirty="0" smtClean="0"/>
              <a:t>Vediamo le risposte (la responsabilità è solo mia)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4699925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86553"/>
          </a:xfrm>
        </p:spPr>
        <p:txBody>
          <a:bodyPr/>
          <a:lstStyle/>
          <a:p>
            <a:pPr algn="ctr"/>
            <a:r>
              <a:rPr lang="it-IT" dirty="0"/>
              <a:t>S</a:t>
            </a:r>
            <a:r>
              <a:rPr lang="it-IT" dirty="0" smtClean="0"/>
              <a:t>tatistico</a:t>
            </a:r>
            <a:endParaRPr lang="en-US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94872" y="1469036"/>
            <a:ext cx="8754256" cy="504419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/>
              <a:t>In statistica vi sono sempre stati due approcci. </a:t>
            </a:r>
            <a:endParaRPr lang="it-IT" dirty="0" smtClean="0"/>
          </a:p>
          <a:p>
            <a:r>
              <a:rPr lang="it-IT" dirty="0" smtClean="0"/>
              <a:t>Pochi dati </a:t>
            </a:r>
            <a:r>
              <a:rPr lang="it-IT" dirty="0" smtClean="0">
                <a:sym typeface="Wingdings" panose="05000000000000000000" pitchFamily="2" charset="2"/>
              </a:rPr>
              <a:t> </a:t>
            </a:r>
            <a:r>
              <a:rPr lang="it-IT" dirty="0" smtClean="0"/>
              <a:t>Modelli </a:t>
            </a:r>
            <a:r>
              <a:rPr lang="it-IT" dirty="0"/>
              <a:t>(probabilistici) </a:t>
            </a:r>
            <a:r>
              <a:rPr lang="it-IT" b="1" dirty="0">
                <a:solidFill>
                  <a:srgbClr val="FF0000"/>
                </a:solidFill>
              </a:rPr>
              <a:t>generativi</a:t>
            </a:r>
            <a:r>
              <a:rPr lang="it-IT" dirty="0"/>
              <a:t> spesso suggeriti da qualche teoria dettata dal campo di </a:t>
            </a:r>
            <a:r>
              <a:rPr lang="it-IT" dirty="0" smtClean="0"/>
              <a:t>applicazione. La teoria </a:t>
            </a:r>
            <a:r>
              <a:rPr lang="it-IT" dirty="0"/>
              <a:t>può correre in soccorso proponendo modelli (parametrici) più rigidi che però sfruttano l'informazione generata dalla teoria (economica, biologica, sociale, finanziaria, </a:t>
            </a:r>
            <a:r>
              <a:rPr lang="it-IT" dirty="0" err="1"/>
              <a:t>ecc</a:t>
            </a:r>
            <a:r>
              <a:rPr lang="it-IT" dirty="0"/>
              <a:t>) stessa. </a:t>
            </a:r>
            <a:endParaRPr lang="it-IT" dirty="0" smtClean="0"/>
          </a:p>
          <a:p>
            <a:r>
              <a:rPr lang="it-IT" dirty="0" smtClean="0"/>
              <a:t>Molti dati </a:t>
            </a:r>
            <a:r>
              <a:rPr lang="it-IT" dirty="0" smtClean="0">
                <a:sym typeface="Wingdings" panose="05000000000000000000" pitchFamily="2" charset="2"/>
              </a:rPr>
              <a:t> </a:t>
            </a:r>
            <a:r>
              <a:rPr lang="it-IT" dirty="0" smtClean="0"/>
              <a:t>Analisi dei </a:t>
            </a:r>
            <a:r>
              <a:rPr lang="it-IT" dirty="0"/>
              <a:t>dati in cui il modello è ispirato </a:t>
            </a:r>
            <a:r>
              <a:rPr lang="it-IT" dirty="0" smtClean="0"/>
              <a:t>direttamente dai dati: si </a:t>
            </a:r>
            <a:r>
              <a:rPr lang="it-IT" dirty="0"/>
              <a:t>può cercare di creare modelli (non-parametrici) molto flessibili che cerchino di </a:t>
            </a:r>
            <a:r>
              <a:rPr lang="it-IT" dirty="0" smtClean="0"/>
              <a:t>discriminare/approssimare </a:t>
            </a:r>
            <a:r>
              <a:rPr lang="it-IT" dirty="0"/>
              <a:t>qualunque relazione funzionale esista tra una variabile di risposta e un set di variabili esplicative o che comunque permettano la ricerca di pattern nei dati di forma e natura non predeterminata. </a:t>
            </a:r>
          </a:p>
          <a:p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14757189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71563"/>
          </a:xfrm>
        </p:spPr>
        <p:txBody>
          <a:bodyPr/>
          <a:lstStyle/>
          <a:p>
            <a:pPr algn="ctr"/>
            <a:r>
              <a:rPr lang="it-IT" dirty="0" smtClean="0"/>
              <a:t>Esempio 1</a:t>
            </a:r>
            <a:endParaRPr lang="en-US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49705" y="1825625"/>
            <a:ext cx="8319541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Imagine </a:t>
            </a:r>
            <a:r>
              <a:rPr lang="en-US" dirty="0"/>
              <a:t>your task is to classify a speech to a language.</a:t>
            </a:r>
          </a:p>
          <a:p>
            <a:pPr marL="0" indent="0">
              <a:buNone/>
            </a:pPr>
            <a:r>
              <a:rPr lang="en-US" dirty="0"/>
              <a:t>You can do it by either:</a:t>
            </a:r>
          </a:p>
          <a:p>
            <a:r>
              <a:rPr lang="en-US" dirty="0"/>
              <a:t>learning each language, and then classifying it using the knowledge you just gained</a:t>
            </a:r>
          </a:p>
          <a:p>
            <a:pPr marL="0" indent="0">
              <a:buNone/>
            </a:pPr>
            <a:r>
              <a:rPr lang="en-US" dirty="0"/>
              <a:t>or</a:t>
            </a:r>
          </a:p>
          <a:p>
            <a:r>
              <a:rPr lang="en-US" dirty="0"/>
              <a:t>determining the difference in the linguistic models without learning the languages, and then classifying the speech.</a:t>
            </a:r>
          </a:p>
          <a:p>
            <a:pPr marL="0" indent="0">
              <a:buNone/>
            </a:pPr>
            <a:r>
              <a:rPr lang="en-US" dirty="0"/>
              <a:t>The first one is the </a:t>
            </a:r>
            <a:r>
              <a:rPr lang="en-US" b="1" dirty="0"/>
              <a:t>generative</a:t>
            </a:r>
            <a:r>
              <a:rPr lang="en-US" dirty="0"/>
              <a:t> approach and the second one is the </a:t>
            </a:r>
            <a:r>
              <a:rPr lang="en-US" b="1" dirty="0"/>
              <a:t>discriminative</a:t>
            </a:r>
            <a:r>
              <a:rPr lang="en-US" dirty="0"/>
              <a:t> approach.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1475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85750" y="377627"/>
            <a:ext cx="8229600" cy="969739"/>
          </a:xfrm>
        </p:spPr>
        <p:txBody>
          <a:bodyPr>
            <a:noAutofit/>
          </a:bodyPr>
          <a:lstStyle/>
          <a:p>
            <a:pPr algn="ctr"/>
            <a:r>
              <a:rPr lang="it-IT" dirty="0" smtClean="0"/>
              <a:t>Esempio 2 – </a:t>
            </a:r>
            <a:br>
              <a:rPr lang="it-IT" dirty="0" smtClean="0"/>
            </a:br>
            <a:r>
              <a:rPr lang="it-IT" dirty="0" err="1" smtClean="0"/>
              <a:t>when</a:t>
            </a:r>
            <a:r>
              <a:rPr lang="it-IT" dirty="0" smtClean="0"/>
              <a:t> to </a:t>
            </a:r>
            <a:r>
              <a:rPr lang="it-IT" dirty="0" err="1" smtClean="0"/>
              <a:t>buy</a:t>
            </a:r>
            <a:r>
              <a:rPr lang="it-IT" dirty="0" smtClean="0"/>
              <a:t> a </a:t>
            </a:r>
            <a:r>
              <a:rPr lang="it-IT" dirty="0" err="1" smtClean="0"/>
              <a:t>flight</a:t>
            </a:r>
            <a:r>
              <a:rPr lang="it-IT" dirty="0" smtClean="0"/>
              <a:t> ticket</a:t>
            </a:r>
            <a:endParaRPr lang="en-US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7377" y="2132856"/>
            <a:ext cx="8849119" cy="409391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3600" dirty="0" err="1" smtClean="0">
                <a:solidFill>
                  <a:srgbClr val="FF0000"/>
                </a:solidFill>
              </a:rPr>
              <a:t>Why</a:t>
            </a:r>
            <a:r>
              <a:rPr lang="it-IT" sz="3600" dirty="0" smtClean="0"/>
              <a:t>: </a:t>
            </a:r>
            <a:r>
              <a:rPr lang="it-IT" sz="3600" dirty="0" err="1" smtClean="0"/>
              <a:t>We</a:t>
            </a:r>
            <a:r>
              <a:rPr lang="it-IT" sz="3600" dirty="0" smtClean="0"/>
              <a:t> can investigate to generate</a:t>
            </a:r>
          </a:p>
          <a:p>
            <a:pPr marL="0" indent="0" algn="ctr">
              <a:buNone/>
            </a:pPr>
            <a:r>
              <a:rPr lang="it-IT" sz="3600" dirty="0" smtClean="0"/>
              <a:t>from a sample the law for </a:t>
            </a:r>
            <a:r>
              <a:rPr lang="it-IT" sz="3600" dirty="0" err="1" smtClean="0"/>
              <a:t>pricing</a:t>
            </a:r>
            <a:r>
              <a:rPr lang="it-IT" sz="3600" dirty="0" smtClean="0"/>
              <a:t> </a:t>
            </a:r>
          </a:p>
          <a:p>
            <a:pPr marL="0" indent="0" algn="ctr">
              <a:buNone/>
            </a:pPr>
            <a:r>
              <a:rPr lang="it-IT" sz="3600" dirty="0" err="1" smtClean="0"/>
              <a:t>applied</a:t>
            </a:r>
            <a:r>
              <a:rPr lang="it-IT" sz="3600" dirty="0" smtClean="0"/>
              <a:t> by </a:t>
            </a:r>
            <a:r>
              <a:rPr lang="it-IT" sz="3600" dirty="0" err="1" smtClean="0"/>
              <a:t>airline</a:t>
            </a:r>
            <a:r>
              <a:rPr lang="it-IT" sz="3600" dirty="0" smtClean="0"/>
              <a:t> companies ….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4683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7464" y="578847"/>
            <a:ext cx="8046698" cy="1143000"/>
          </a:xfrm>
        </p:spPr>
        <p:txBody>
          <a:bodyPr>
            <a:noAutofit/>
          </a:bodyPr>
          <a:lstStyle/>
          <a:p>
            <a:pPr algn="ctr"/>
            <a:r>
              <a:rPr lang="it-IT" sz="4000" b="1" dirty="0" err="1" smtClean="0">
                <a:solidFill>
                  <a:srgbClr val="FF0000"/>
                </a:solidFill>
              </a:rPr>
              <a:t>What</a:t>
            </a:r>
            <a:r>
              <a:rPr lang="it-IT" sz="4000" b="1" dirty="0" smtClean="0">
                <a:solidFill>
                  <a:srgbClr val="FF0000"/>
                </a:solidFill>
              </a:rPr>
              <a:t> </a:t>
            </a:r>
            <a:r>
              <a:rPr lang="it-IT" sz="4000" dirty="0" smtClean="0"/>
              <a:t> </a:t>
            </a:r>
            <a:br>
              <a:rPr lang="it-IT" sz="4000" dirty="0" smtClean="0"/>
            </a:br>
            <a:r>
              <a:rPr lang="it-IT" sz="4000" dirty="0" err="1" smtClean="0"/>
              <a:t>Oren</a:t>
            </a:r>
            <a:r>
              <a:rPr lang="it-IT" sz="4000" dirty="0" smtClean="0"/>
              <a:t> </a:t>
            </a:r>
            <a:r>
              <a:rPr lang="it-IT" sz="4000" dirty="0" err="1" smtClean="0"/>
              <a:t>Etzioni’s</a:t>
            </a:r>
            <a:r>
              <a:rPr lang="it-IT" sz="4000" dirty="0" smtClean="0"/>
              <a:t> </a:t>
            </a:r>
            <a:r>
              <a:rPr lang="it-IT" sz="4000" dirty="0" err="1" smtClean="0"/>
              <a:t>Farecast</a:t>
            </a:r>
            <a:r>
              <a:rPr lang="it-IT" sz="4000" dirty="0" smtClean="0"/>
              <a:t> </a:t>
            </a:r>
            <a:endParaRPr lang="en-US" sz="44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04401" y="2958569"/>
            <a:ext cx="1440160" cy="416767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it-IT" sz="2400" dirty="0" smtClean="0"/>
              <a:t>Sample of 12.000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it-IT" sz="2400" dirty="0" err="1" smtClean="0"/>
              <a:t>tickets</a:t>
            </a:r>
            <a:endParaRPr lang="it-IT" sz="240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9</a:t>
            </a:fld>
            <a:endParaRPr lang="it-IT"/>
          </a:p>
        </p:txBody>
      </p:sp>
      <p:sp>
        <p:nvSpPr>
          <p:cNvPr id="5" name="Segnaposto contenuto 2"/>
          <p:cNvSpPr txBox="1">
            <a:spLocks/>
          </p:cNvSpPr>
          <p:nvPr/>
        </p:nvSpPr>
        <p:spPr>
          <a:xfrm>
            <a:off x="2498758" y="2545812"/>
            <a:ext cx="6235757" cy="19175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itchFamily="34" charset="0"/>
              <a:buNone/>
            </a:pPr>
            <a:r>
              <a:rPr lang="it-IT" sz="8800" dirty="0" smtClean="0">
                <a:solidFill>
                  <a:srgbClr val="FF0000"/>
                </a:solidFill>
              </a:rPr>
              <a:t>200 10</a:t>
            </a:r>
            <a:r>
              <a:rPr lang="it-IT" sz="11500" baseline="30000" dirty="0" smtClean="0">
                <a:solidFill>
                  <a:srgbClr val="FF0000"/>
                </a:solidFill>
              </a:rPr>
              <a:t>9</a:t>
            </a:r>
            <a:r>
              <a:rPr lang="it-IT" sz="8800" dirty="0" smtClean="0">
                <a:solidFill>
                  <a:srgbClr val="FF0000"/>
                </a:solidFill>
              </a:rPr>
              <a:t> </a:t>
            </a:r>
            <a:endParaRPr lang="en-US" sz="8800" dirty="0">
              <a:solidFill>
                <a:srgbClr val="FF000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1163659" y="4498991"/>
            <a:ext cx="676428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4000" b="1" dirty="0" smtClean="0">
                <a:solidFill>
                  <a:srgbClr val="336699"/>
                </a:solidFill>
              </a:rPr>
              <a:t>50 $ </a:t>
            </a:r>
            <a:r>
              <a:rPr lang="it-IT" sz="4000" b="1" dirty="0" err="1" smtClean="0">
                <a:solidFill>
                  <a:srgbClr val="336699"/>
                </a:solidFill>
              </a:rPr>
              <a:t>average</a:t>
            </a:r>
            <a:r>
              <a:rPr lang="it-IT" sz="4000" b="1" dirty="0" smtClean="0">
                <a:solidFill>
                  <a:srgbClr val="336699"/>
                </a:solidFill>
              </a:rPr>
              <a:t> </a:t>
            </a:r>
            <a:r>
              <a:rPr lang="it-IT" sz="4000" b="1" dirty="0" err="1" smtClean="0">
                <a:solidFill>
                  <a:srgbClr val="336699"/>
                </a:solidFill>
              </a:rPr>
              <a:t>savings</a:t>
            </a:r>
            <a:r>
              <a:rPr lang="it-IT" sz="4000" b="1" dirty="0" smtClean="0">
                <a:solidFill>
                  <a:srgbClr val="336699"/>
                </a:solidFill>
              </a:rPr>
              <a:t> per ticket </a:t>
            </a:r>
          </a:p>
          <a:p>
            <a:pPr algn="ctr"/>
            <a:r>
              <a:rPr lang="it-IT" sz="4000" b="1" dirty="0" err="1" smtClean="0">
                <a:solidFill>
                  <a:srgbClr val="336699"/>
                </a:solidFill>
              </a:rPr>
              <a:t>Farecast</a:t>
            </a:r>
            <a:r>
              <a:rPr lang="it-IT" sz="4000" b="1" dirty="0" smtClean="0">
                <a:solidFill>
                  <a:srgbClr val="336699"/>
                </a:solidFill>
              </a:rPr>
              <a:t> </a:t>
            </a:r>
            <a:r>
              <a:rPr lang="it-IT" sz="4000" b="1" dirty="0" err="1" smtClean="0">
                <a:solidFill>
                  <a:srgbClr val="336699"/>
                </a:solidFill>
              </a:rPr>
              <a:t>sold</a:t>
            </a:r>
            <a:r>
              <a:rPr lang="it-IT" sz="4000" b="1" dirty="0" smtClean="0">
                <a:solidFill>
                  <a:srgbClr val="336699"/>
                </a:solidFill>
              </a:rPr>
              <a:t> for 110 10</a:t>
            </a:r>
            <a:r>
              <a:rPr lang="it-IT" sz="5400" b="1" baseline="30000" dirty="0" smtClean="0">
                <a:solidFill>
                  <a:srgbClr val="336699"/>
                </a:solidFill>
              </a:rPr>
              <a:t>6</a:t>
            </a:r>
            <a:r>
              <a:rPr lang="it-IT" sz="4000" b="1" dirty="0" smtClean="0">
                <a:solidFill>
                  <a:srgbClr val="336699"/>
                </a:solidFill>
              </a:rPr>
              <a:t> $</a:t>
            </a:r>
            <a:endParaRPr lang="en-US" sz="4000" b="1" dirty="0">
              <a:solidFill>
                <a:srgbClr val="336699"/>
              </a:solidFill>
            </a:endParaRPr>
          </a:p>
        </p:txBody>
      </p:sp>
      <p:cxnSp>
        <p:nvCxnSpPr>
          <p:cNvPr id="7" name="Connettore 2 6"/>
          <p:cNvCxnSpPr/>
          <p:nvPr/>
        </p:nvCxnSpPr>
        <p:spPr>
          <a:xfrm>
            <a:off x="1922694" y="3409444"/>
            <a:ext cx="576064" cy="0"/>
          </a:xfrm>
          <a:prstGeom prst="straightConnector1">
            <a:avLst/>
          </a:prstGeom>
          <a:ln w="571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5809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158</TotalTime>
  <Words>2446</Words>
  <Application>Microsoft Office PowerPoint</Application>
  <PresentationFormat>Presentazione su schermo (4:3)</PresentationFormat>
  <Paragraphs>334</Paragraphs>
  <Slides>30</Slides>
  <Notes>3</Notes>
  <HiddenSlides>1</HiddenSlides>
  <MMClips>0</MMClips>
  <ScaleCrop>false</ScaleCrop>
  <HeadingPairs>
    <vt:vector size="8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30</vt:i4>
      </vt:variant>
    </vt:vector>
  </HeadingPairs>
  <TitlesOfParts>
    <vt:vector size="38" baseType="lpstr">
      <vt:lpstr>MS PGothic</vt:lpstr>
      <vt:lpstr>MS PGothic</vt:lpstr>
      <vt:lpstr>Arial</vt:lpstr>
      <vt:lpstr>Calibri</vt:lpstr>
      <vt:lpstr>Calibri Light</vt:lpstr>
      <vt:lpstr>Wingdings</vt:lpstr>
      <vt:lpstr>Tema di Office</vt:lpstr>
      <vt:lpstr>Chart</vt:lpstr>
      <vt:lpstr>Incontro "Data Science"  di Bicocca Alumni - 8 Ottobre 2018 Carlo Batini batini@disco.unimib.it </vt:lpstr>
      <vt:lpstr>Courses</vt:lpstr>
      <vt:lpstr>Scientific areas</vt:lpstr>
      <vt:lpstr>Iscritti ai colloqui 2017-18</vt:lpstr>
      <vt:lpstr>Statistica vs Informatica</vt:lpstr>
      <vt:lpstr>Statistico</vt:lpstr>
      <vt:lpstr>Esempio 1</vt:lpstr>
      <vt:lpstr>Esempio 2 –  when to buy a flight ticket</vt:lpstr>
      <vt:lpstr>What   Oren Etzioni’s Farecast </vt:lpstr>
      <vt:lpstr>Statistico</vt:lpstr>
      <vt:lpstr>Statistico</vt:lpstr>
      <vt:lpstr>Informatico</vt:lpstr>
      <vt:lpstr>Che cosa rende “science” la data science? in che modo estende lo scopo del data mining e del machine learning?</vt:lpstr>
      <vt:lpstr>Si dice che nella data science gli obiettivi delle due culture (statistica, computer science) siano spesso in contrapposizione: quanto c’è di vero?, qual è la percezione nei vostri ambienti?</vt:lpstr>
      <vt:lpstr>Quali elementi in particolare hanno permesso il successo della data science negli ultimi anni? </vt:lpstr>
      <vt:lpstr>C’è sinergia tra accademia ed industria nell’evoluzione della data science? quali sono le sfide per l’industria?,  quali sono le sfide per la ricerca in università?</vt:lpstr>
      <vt:lpstr> il ruolo della visualizzazione nella data science, c’è ricerca anche in questa direzione? </vt:lpstr>
      <vt:lpstr>Il ruolo delle comunicazione: qual è il trade-off tra efficacia e tecnicismo? data-journalism e dintorni </vt:lpstr>
      <vt:lpstr>Innegabilmente attorno alla data science si è creato molto hype: quali sono i falsi miti da sfatare?</vt:lpstr>
      <vt:lpstr>I lavori al tempo della Scienza dei Dati</vt:lpstr>
      <vt:lpstr>A blurred and unequal reality</vt:lpstr>
      <vt:lpstr>Presentazione standard di PowerPoint</vt:lpstr>
      <vt:lpstr>World Economic Forum 2018</vt:lpstr>
      <vt:lpstr>Drivers of change</vt:lpstr>
      <vt:lpstr>Other trends</vt:lpstr>
      <vt:lpstr>Technologies by  proportion of companies  likely to adopt them by 2022 (projected)</vt:lpstr>
      <vt:lpstr>Stable, new and redundant roles</vt:lpstr>
      <vt:lpstr>Ratio of human-machine working hours, 2018 vs. 2022 (projected)</vt:lpstr>
      <vt:lpstr> Technology adoption by industry and share  of companies surveyed, 2018–2022 (%)</vt:lpstr>
      <vt:lpstr>Dall’ Economist, Nov. 10th, 2016 Le tecnologie costano molto meno delle persone…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Carlo Batini</dc:creator>
  <cp:lastModifiedBy>Carlo Batini</cp:lastModifiedBy>
  <cp:revision>16</cp:revision>
  <dcterms:created xsi:type="dcterms:W3CDTF">2018-10-07T13:51:13Z</dcterms:created>
  <dcterms:modified xsi:type="dcterms:W3CDTF">2018-10-08T14:04:04Z</dcterms:modified>
</cp:coreProperties>
</file>