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80" r:id="rId6"/>
    <p:sldId id="259" r:id="rId7"/>
    <p:sldId id="260" r:id="rId8"/>
    <p:sldId id="261" r:id="rId9"/>
    <p:sldId id="263" r:id="rId10"/>
    <p:sldId id="264" r:id="rId11"/>
    <p:sldId id="265" r:id="rId12"/>
    <p:sldId id="277" r:id="rId13"/>
    <p:sldId id="279" r:id="rId14"/>
    <p:sldId id="268" r:id="rId15"/>
    <p:sldId id="269" r:id="rId16"/>
    <p:sldId id="281" r:id="rId17"/>
    <p:sldId id="274" r:id="rId18"/>
    <p:sldId id="270" r:id="rId19"/>
    <p:sldId id="282" r:id="rId20"/>
    <p:sldId id="271" r:id="rId21"/>
    <p:sldId id="273" r:id="rId22"/>
    <p:sldId id="275" r:id="rId23"/>
    <p:sldId id="283" r:id="rId24"/>
    <p:sldId id="284" r:id="rId25"/>
    <p:sldId id="276" r:id="rId26"/>
    <p:sldId id="278" r:id="rId27"/>
    <p:sldId id="285" r:id="rId28"/>
  </p:sldIdLst>
  <p:sldSz cx="9144000" cy="6858000" type="screen4x3"/>
  <p:notesSz cx="6858000" cy="9144000"/>
  <p:custShowLst>
    <p:custShow name="Presentazione personalizzata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8"/>
        <p:sld r:id="rId19"/>
        <p:sld r:id="rId21"/>
        <p:sld r:id="rId22"/>
        <p:sld r:id="rId23"/>
        <p:sld r:id="rId26"/>
        <p:sld r:id="rId27"/>
      </p:sldLst>
    </p:custShow>
  </p:custShowLst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DDC5"/>
    <a:srgbClr val="ECD9C6"/>
    <a:srgbClr val="F4E8DC"/>
    <a:srgbClr val="F0E0D0"/>
    <a:srgbClr val="FEFDFC"/>
    <a:srgbClr val="F9FAFD"/>
    <a:srgbClr val="E4DBCA"/>
    <a:srgbClr val="63B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CD9C6"/>
            </a:gs>
            <a:gs pos="50000">
              <a:srgbClr val="ECD9C6"/>
            </a:gs>
            <a:gs pos="100000">
              <a:srgbClr val="FEFDFC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16C84-E169-45D2-AB64-8CF128799D7A}" type="datetimeFigureOut">
              <a:rPr lang="it-IT" smtClean="0"/>
              <a:pPr/>
              <a:t>17/01/2020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FE873-CC8E-48C0-A6D7-BF75E5541057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MUSEO05\Documenti\Downloads\286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/>
          </a:bodyPr>
          <a:lstStyle/>
          <a:p>
            <a:r>
              <a:rPr lang="it-IT" sz="8000" i="1" dirty="0" smtClean="0">
                <a:latin typeface="Palace Script MT" pitchFamily="66" charset="0"/>
              </a:rPr>
              <a:t>La vita di un </a:t>
            </a:r>
            <a:r>
              <a:rPr lang="it-IT" sz="8000" i="1" dirty="0" err="1" smtClean="0">
                <a:latin typeface="Palace Script MT" pitchFamily="66" charset="0"/>
              </a:rPr>
              <a:t>Martinin</a:t>
            </a:r>
            <a:endParaRPr lang="it-IT" sz="8000" i="1" dirty="0">
              <a:latin typeface="Palace Script MT" pitchFamily="66" charset="0"/>
            </a:endParaRPr>
          </a:p>
        </p:txBody>
      </p:sp>
      <p:pic>
        <p:nvPicPr>
          <p:cNvPr id="5" name="28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51520" y="188640"/>
            <a:ext cx="304800" cy="30480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4067944" y="148478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smtClean="0">
                <a:solidFill>
                  <a:srgbClr val="FF0000"/>
                </a:solidFill>
                <a:latin typeface="Bradley Hand ITC" pitchFamily="66" charset="0"/>
              </a:rPr>
              <a:t>Nel 1900</a:t>
            </a:r>
            <a:endParaRPr lang="it-IT" sz="2000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ransition advTm="815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940966"/>
          </a:xfrm>
        </p:spPr>
        <p:txBody>
          <a:bodyPr>
            <a:noAutofit/>
          </a:bodyPr>
          <a:lstStyle/>
          <a:p>
            <a:r>
              <a:rPr lang="it-IT" sz="8000" i="1" dirty="0" smtClean="0">
                <a:latin typeface="Palace Script MT" pitchFamily="66" charset="0"/>
              </a:rPr>
              <a:t>Arrivo in orfanotrofio</a:t>
            </a:r>
            <a:endParaRPr lang="it-IT" sz="8000" i="1" dirty="0">
              <a:latin typeface="Palace Script MT" pitchFamily="66" charset="0"/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323528" y="2060848"/>
            <a:ext cx="3970784" cy="2160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2800" dirty="0" smtClean="0">
                <a:latin typeface="Bradley Hand ITC" pitchFamily="66" charset="0"/>
                <a:ea typeface="Arial Unicode MS" pitchFamily="34" charset="-128"/>
                <a:cs typeface="Arial Unicode MS" pitchFamily="34" charset="-128"/>
              </a:rPr>
              <a:t>All’arrivo in orfanotrofio</a:t>
            </a:r>
          </a:p>
          <a:p>
            <a:pPr>
              <a:buNone/>
            </a:pPr>
            <a:r>
              <a:rPr lang="it-IT" sz="2800" dirty="0" smtClean="0">
                <a:latin typeface="Bradley Hand ITC" pitchFamily="66" charset="0"/>
                <a:ea typeface="Arial Unicode MS" pitchFamily="34" charset="-128"/>
                <a:cs typeface="Arial Unicode MS" pitchFamily="34" charset="-128"/>
              </a:rPr>
              <a:t>ai bambini venivano dati</a:t>
            </a:r>
          </a:p>
          <a:p>
            <a:pPr>
              <a:buNone/>
            </a:pPr>
            <a:r>
              <a:rPr lang="it-IT" sz="2800" dirty="0" smtClean="0">
                <a:latin typeface="Bradley Hand ITC" pitchFamily="66" charset="0"/>
                <a:ea typeface="Arial Unicode MS" pitchFamily="34" charset="-128"/>
                <a:cs typeface="Arial Unicode MS" pitchFamily="34" charset="-128"/>
              </a:rPr>
              <a:t>dei vestiti con il numero</a:t>
            </a:r>
          </a:p>
          <a:p>
            <a:pPr>
              <a:buNone/>
            </a:pPr>
            <a:r>
              <a:rPr lang="it-IT" sz="2800" dirty="0" smtClean="0">
                <a:latin typeface="Bradley Hand ITC" pitchFamily="66" charset="0"/>
                <a:ea typeface="Arial Unicode MS" pitchFamily="34" charset="-128"/>
                <a:cs typeface="Arial Unicode MS" pitchFamily="34" charset="-128"/>
              </a:rPr>
              <a:t>di matricola.</a:t>
            </a:r>
            <a:endParaRPr lang="it-IT" sz="2800" dirty="0">
              <a:latin typeface="Bradley Hand ITC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6" name="Immagine 5" descr="18582186_1064880996945174_6851370039276251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1484784"/>
            <a:ext cx="3807730" cy="4928725"/>
          </a:xfrm>
          <a:prstGeom prst="rect">
            <a:avLst/>
          </a:prstGeom>
        </p:spPr>
      </p:pic>
      <p:pic>
        <p:nvPicPr>
          <p:cNvPr id="7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8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1063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CD9C6"/>
            </a:gs>
            <a:gs pos="50000">
              <a:srgbClr val="E9DDC5"/>
            </a:gs>
            <a:gs pos="100000">
              <a:srgbClr val="FEFDFC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88640"/>
            <a:ext cx="8229600" cy="868958"/>
          </a:xfrm>
        </p:spPr>
        <p:txBody>
          <a:bodyPr>
            <a:noAutofit/>
          </a:bodyPr>
          <a:lstStyle/>
          <a:p>
            <a:r>
              <a:rPr lang="it-IT" sz="8000" i="1" dirty="0" smtClean="0">
                <a:latin typeface="Palace Script MT" pitchFamily="66" charset="0"/>
              </a:rPr>
              <a:t>La giornata dei Martinitt</a:t>
            </a:r>
            <a:endParaRPr lang="it-IT" sz="8000" i="1" dirty="0">
              <a:latin typeface="Palace Script MT" pitchFamily="66" charset="0"/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755576" y="1628800"/>
            <a:ext cx="4028256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it-IT" dirty="0" smtClean="0">
                <a:latin typeface="Bradley Hand ITC" pitchFamily="66" charset="0"/>
              </a:rPr>
              <a:t>    Alle 6.30 vi era la sveglia, dopo la quale ogni bambino si lavava, si vestiva, rifaceva il proprio letto e svolgeva un compito a lui assegnato.</a:t>
            </a:r>
          </a:p>
          <a:p>
            <a:pPr>
              <a:buNone/>
            </a:pPr>
            <a:r>
              <a:rPr lang="it-IT" dirty="0" smtClean="0">
                <a:latin typeface="Bradley Hand ITC" pitchFamily="66" charset="0"/>
              </a:rPr>
              <a:t>    Alle 7 </a:t>
            </a:r>
            <a:r>
              <a:rPr lang="it-IT" dirty="0" smtClean="0">
                <a:latin typeface="Bradley Hand ITC" pitchFamily="66" charset="0"/>
              </a:rPr>
              <a:t>si riunivano </a:t>
            </a:r>
            <a:r>
              <a:rPr lang="it-IT" dirty="0" smtClean="0">
                <a:latin typeface="Bradley Hand ITC" pitchFamily="66" charset="0"/>
              </a:rPr>
              <a:t>per l’alza bandiera, seguita dalla  colazione. </a:t>
            </a:r>
            <a:endParaRPr lang="it-IT" dirty="0">
              <a:latin typeface="Bradley Hand ITC" pitchFamily="66" charset="0"/>
            </a:endParaRPr>
          </a:p>
        </p:txBody>
      </p:sp>
      <p:pic>
        <p:nvPicPr>
          <p:cNvPr id="6" name="Segnaposto contenuto 5" descr="14650080_884250208341588_6773636924001637659_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8064" y="1700808"/>
            <a:ext cx="2937128" cy="4525963"/>
          </a:xfrm>
        </p:spPr>
      </p:pic>
      <p:pic>
        <p:nvPicPr>
          <p:cNvPr id="2048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9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USEO05\Desktop\Luoghi Martinitt e Stelline\Martinitt\14708163_884250211674921_5484194160295446498_n.jpg"/>
          <p:cNvPicPr>
            <a:picLocks noChangeAspect="1" noChangeArrowheads="1"/>
          </p:cNvPicPr>
          <p:nvPr/>
        </p:nvPicPr>
        <p:blipFill>
          <a:blip r:embed="rId2" cstate="print"/>
          <a:srcRect l="1509" t="2273" r="1929" b="4545"/>
          <a:stretch>
            <a:fillRect/>
          </a:stretch>
        </p:blipFill>
        <p:spPr bwMode="auto">
          <a:xfrm>
            <a:off x="323528" y="332656"/>
            <a:ext cx="4608512" cy="2952328"/>
          </a:xfrm>
          <a:prstGeom prst="rect">
            <a:avLst/>
          </a:prstGeom>
          <a:noFill/>
        </p:spPr>
      </p:pic>
      <p:pic>
        <p:nvPicPr>
          <p:cNvPr id="1027" name="Picture 3" descr="C:\Documents and Settings\MUSEO05\Desktop\Luoghi Martinitt e Stelline\Martinitt\14705723_884250215008254_2885521005929519053_n.jpg"/>
          <p:cNvPicPr>
            <a:picLocks noChangeAspect="1" noChangeArrowheads="1"/>
          </p:cNvPicPr>
          <p:nvPr/>
        </p:nvPicPr>
        <p:blipFill>
          <a:blip r:embed="rId3" cstate="print"/>
          <a:srcRect l="1270" t="2349" r="2235" b="5582"/>
          <a:stretch>
            <a:fillRect/>
          </a:stretch>
        </p:blipFill>
        <p:spPr bwMode="auto">
          <a:xfrm>
            <a:off x="3347864" y="2996952"/>
            <a:ext cx="5472608" cy="345638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6688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1505007_666656990100912_4036083699125209803_n.jpg"/>
          <p:cNvPicPr>
            <a:picLocks noChangeAspect="1"/>
          </p:cNvPicPr>
          <p:nvPr/>
        </p:nvPicPr>
        <p:blipFill>
          <a:blip r:embed="rId2" cstate="print"/>
          <a:srcRect l="1226" t="1745" r="2287" b="13443"/>
          <a:stretch>
            <a:fillRect/>
          </a:stretch>
        </p:blipFill>
        <p:spPr>
          <a:xfrm>
            <a:off x="1403648" y="836712"/>
            <a:ext cx="6552728" cy="4176464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611560" y="537321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latin typeface="Bradley Hand ITC" pitchFamily="66" charset="0"/>
              </a:rPr>
              <a:t>Per spostarsi da un luogo all’altro i bambini marciavano.  </a:t>
            </a:r>
            <a:endParaRPr lang="it-IT" sz="2400" dirty="0">
              <a:latin typeface="Bradley Hand ITC" pitchFamily="66" charset="0"/>
            </a:endParaRPr>
          </a:p>
        </p:txBody>
      </p:sp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748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836712"/>
            <a:ext cx="3826768" cy="572149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 smtClean="0">
                <a:latin typeface="Bradley Hand ITC" pitchFamily="66" charset="0"/>
              </a:rPr>
              <a:t>    </a:t>
            </a:r>
            <a:r>
              <a:rPr lang="it-IT" sz="3000" dirty="0" smtClean="0">
                <a:latin typeface="Bradley Hand ITC" pitchFamily="66" charset="0"/>
              </a:rPr>
              <a:t>In autunno, dopo la colazione, andavano in cortile a raccogliere le foglie.</a:t>
            </a:r>
          </a:p>
          <a:p>
            <a:pPr>
              <a:buNone/>
            </a:pPr>
            <a:r>
              <a:rPr lang="it-IT" sz="3000" dirty="0" smtClean="0">
                <a:latin typeface="Bradley Hand ITC" pitchFamily="66" charset="0"/>
              </a:rPr>
              <a:t>    Alle ore 8 iniziavano le lezioni a scuola,che duravano fino alle 12.30, con un intervallo di 15 minuti alle 10. Una volta a settimana, durante l’ultima ora c’era il catechismo.</a:t>
            </a:r>
            <a:endParaRPr lang="it-IT" sz="3000" dirty="0">
              <a:latin typeface="Bradley Hand ITC" pitchFamily="66" charset="0"/>
            </a:endParaRPr>
          </a:p>
        </p:txBody>
      </p:sp>
      <p:pic>
        <p:nvPicPr>
          <p:cNvPr id="2050" name="Picture 2" descr="C:\Documents and Settings\MUSEO05\Desktop\Luoghi Martinitt e Stelline\Martinitt\1607028_478046402295306_2003288035_n.jpg"/>
          <p:cNvPicPr>
            <a:picLocks noChangeAspect="1" noChangeArrowheads="1"/>
          </p:cNvPicPr>
          <p:nvPr/>
        </p:nvPicPr>
        <p:blipFill>
          <a:blip r:embed="rId2" cstate="print"/>
          <a:srcRect l="1681" t="2104" r="2509" b="9535"/>
          <a:stretch>
            <a:fillRect/>
          </a:stretch>
        </p:blipFill>
        <p:spPr bwMode="auto">
          <a:xfrm>
            <a:off x="4427984" y="2041898"/>
            <a:ext cx="4032448" cy="2971277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6563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USEO05\Desktop\Luoghi Martinitt e Stelline\Martinitt\1604958_478046368961976_109542885_n.jpg"/>
          <p:cNvPicPr>
            <a:picLocks noChangeAspect="1" noChangeArrowheads="1"/>
          </p:cNvPicPr>
          <p:nvPr/>
        </p:nvPicPr>
        <p:blipFill>
          <a:blip r:embed="rId2" cstate="print"/>
          <a:srcRect l="2751" t="3587" b="8231"/>
          <a:stretch>
            <a:fillRect/>
          </a:stretch>
        </p:blipFill>
        <p:spPr bwMode="auto">
          <a:xfrm>
            <a:off x="1115616" y="908720"/>
            <a:ext cx="6894170" cy="4968552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525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essun testo alternativo automatico disponibile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4100694" cy="3892939"/>
          </a:xfrm>
          <a:prstGeom prst="rect">
            <a:avLst/>
          </a:prstGeom>
          <a:noFill/>
        </p:spPr>
      </p:pic>
      <p:pic>
        <p:nvPicPr>
          <p:cNvPr id="6148" name="Picture 4" descr="L'immagine può contenere: persone sedute, tabella e spazio al chius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564904"/>
            <a:ext cx="5279499" cy="4014619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3719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55576" y="692696"/>
            <a:ext cx="7632848" cy="79208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dirty="0" smtClean="0">
                <a:latin typeface="Bradley Hand ITC" pitchFamily="66" charset="0"/>
              </a:rPr>
              <a:t>Alle 12.30  e alle 18.30 i bambini si riunivano ai tavoli per mangiare.</a:t>
            </a:r>
            <a:endParaRPr lang="it-IT" dirty="0">
              <a:latin typeface="Bradley Hand ITC" pitchFamily="66" charset="0"/>
            </a:endParaRPr>
          </a:p>
        </p:txBody>
      </p:sp>
      <p:pic>
        <p:nvPicPr>
          <p:cNvPr id="5121" name="Picture 1" descr="C:\Documents and Settings\MUSEO05\Desktop\Luoghi Martinitt e Stelline\Martinitt\1618419_478048685628411_913626402_n.jpg"/>
          <p:cNvPicPr>
            <a:picLocks noChangeAspect="1" noChangeArrowheads="1"/>
          </p:cNvPicPr>
          <p:nvPr/>
        </p:nvPicPr>
        <p:blipFill>
          <a:blip r:embed="rId2" cstate="print"/>
          <a:srcRect l="1382" t="1717" r="1855" b="9013"/>
          <a:stretch>
            <a:fillRect/>
          </a:stretch>
        </p:blipFill>
        <p:spPr bwMode="auto">
          <a:xfrm>
            <a:off x="683568" y="1700808"/>
            <a:ext cx="5040560" cy="3744416"/>
          </a:xfrm>
          <a:prstGeom prst="rect">
            <a:avLst/>
          </a:prstGeom>
          <a:noFill/>
        </p:spPr>
      </p:pic>
      <p:pic>
        <p:nvPicPr>
          <p:cNvPr id="5122" name="Picture 2" descr="C:\Documents and Settings\MUSEO05\Desktop\Luoghi Martinitt e Stelline\Martinitt\1904063_478046262295320_597018212_n.jpg"/>
          <p:cNvPicPr>
            <a:picLocks noChangeAspect="1" noChangeArrowheads="1"/>
          </p:cNvPicPr>
          <p:nvPr/>
        </p:nvPicPr>
        <p:blipFill>
          <a:blip r:embed="rId3" cstate="print"/>
          <a:srcRect l="1534" t="2042" r="1797" b="10137"/>
          <a:stretch>
            <a:fillRect/>
          </a:stretch>
        </p:blipFill>
        <p:spPr bwMode="auto">
          <a:xfrm>
            <a:off x="4283968" y="3068960"/>
            <a:ext cx="4536504" cy="309634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1656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MUSEO05\Desktop\Luoghi Martinitt e Stelline\Martinitt\1795565_478048635628416_1990670126_n.jpg"/>
          <p:cNvPicPr>
            <a:picLocks noChangeAspect="1" noChangeArrowheads="1"/>
          </p:cNvPicPr>
          <p:nvPr/>
        </p:nvPicPr>
        <p:blipFill>
          <a:blip r:embed="rId2" cstate="print"/>
          <a:srcRect l="4239" t="6543" r="4622" b="8404"/>
          <a:stretch>
            <a:fillRect/>
          </a:stretch>
        </p:blipFill>
        <p:spPr bwMode="auto">
          <a:xfrm>
            <a:off x="467544" y="620688"/>
            <a:ext cx="6192688" cy="3744416"/>
          </a:xfrm>
          <a:prstGeom prst="rect">
            <a:avLst/>
          </a:prstGeom>
          <a:noFill/>
        </p:spPr>
      </p:pic>
      <p:pic>
        <p:nvPicPr>
          <p:cNvPr id="4098" name="Picture 2" descr="C:\Documents and Settings\MUSEO05\Desktop\Luoghi Martinitt e Stelline\Martinitt\1797572_478048705628409_860741492_n.jpg"/>
          <p:cNvPicPr>
            <a:picLocks noChangeAspect="1" noChangeArrowheads="1"/>
          </p:cNvPicPr>
          <p:nvPr/>
        </p:nvPicPr>
        <p:blipFill>
          <a:blip r:embed="rId3" cstate="print"/>
          <a:srcRect l="1575" r="2351" b="9540"/>
          <a:stretch>
            <a:fillRect/>
          </a:stretch>
        </p:blipFill>
        <p:spPr bwMode="auto">
          <a:xfrm>
            <a:off x="4139952" y="3356992"/>
            <a:ext cx="4601654" cy="3168352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5734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MUSEO05\Desktop\Luoghi Martinitt e Stelline\Martinitt\1688556_478048668961746_748244195_n.jpg"/>
          <p:cNvPicPr>
            <a:picLocks noChangeAspect="1" noChangeArrowheads="1"/>
          </p:cNvPicPr>
          <p:nvPr/>
        </p:nvPicPr>
        <p:blipFill>
          <a:blip r:embed="rId2" cstate="print"/>
          <a:srcRect t="1250" r="1419" b="7500"/>
          <a:stretch>
            <a:fillRect/>
          </a:stretch>
        </p:blipFill>
        <p:spPr bwMode="auto">
          <a:xfrm>
            <a:off x="899592" y="1052736"/>
            <a:ext cx="7344816" cy="4744881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5500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052736"/>
            <a:ext cx="3672408" cy="47525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2800" dirty="0" smtClean="0">
                <a:latin typeface="Bradley Hand ITC" pitchFamily="66" charset="0"/>
              </a:rPr>
              <a:t>    Dopo pranzo c’era la ricreazione fino alle 14, successivamente i bambini avevano lezione fino alle 16. </a:t>
            </a:r>
          </a:p>
          <a:p>
            <a:pPr>
              <a:buNone/>
            </a:pPr>
            <a:r>
              <a:rPr lang="it-IT" sz="2800" dirty="0" smtClean="0">
                <a:latin typeface="Bradley Hand ITC" pitchFamily="66" charset="0"/>
              </a:rPr>
              <a:t>    </a:t>
            </a:r>
            <a:r>
              <a:rPr lang="it-IT" sz="2800" dirty="0" smtClean="0">
                <a:latin typeface="Bradley Hand ITC" pitchFamily="66" charset="0"/>
              </a:rPr>
              <a:t>Dopo di che </a:t>
            </a:r>
            <a:r>
              <a:rPr lang="it-IT" sz="2800" dirty="0" smtClean="0">
                <a:latin typeface="Bradley Hand ITC" pitchFamily="66" charset="0"/>
              </a:rPr>
              <a:t>vi era un breve intervallo seguito da compiti o altre attività fino all’ora di cena. </a:t>
            </a:r>
            <a:endParaRPr lang="it-IT" sz="2800" dirty="0">
              <a:latin typeface="Bradley Hand ITC" pitchFamily="66" charset="0"/>
            </a:endParaRPr>
          </a:p>
        </p:txBody>
      </p:sp>
      <p:pic>
        <p:nvPicPr>
          <p:cNvPr id="5" name="Immagine 4" descr="11412355_665217556911522_3926233878677778756_n.jpg"/>
          <p:cNvPicPr>
            <a:picLocks noChangeAspect="1"/>
          </p:cNvPicPr>
          <p:nvPr/>
        </p:nvPicPr>
        <p:blipFill>
          <a:blip r:embed="rId2" cstate="print"/>
          <a:srcRect b="19269"/>
          <a:stretch>
            <a:fillRect/>
          </a:stretch>
        </p:blipFill>
        <p:spPr>
          <a:xfrm>
            <a:off x="4716016" y="980728"/>
            <a:ext cx="3248208" cy="5079454"/>
          </a:xfrm>
          <a:prstGeom prst="rect">
            <a:avLst/>
          </a:prstGeom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7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0829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1395292_478049165628363_1769196799_n.jpg"/>
          <p:cNvPicPr>
            <a:picLocks noChangeAspect="1"/>
          </p:cNvPicPr>
          <p:nvPr/>
        </p:nvPicPr>
        <p:blipFill>
          <a:blip r:embed="rId2" cstate="print"/>
          <a:srcRect l="828" r="828" b="5901"/>
          <a:stretch>
            <a:fillRect/>
          </a:stretch>
        </p:blipFill>
        <p:spPr>
          <a:xfrm>
            <a:off x="1043608" y="1124744"/>
            <a:ext cx="7128792" cy="4429833"/>
          </a:xfrm>
          <a:prstGeom prst="rect">
            <a:avLst/>
          </a:prstGeom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7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6546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55576" y="1052736"/>
            <a:ext cx="3744416" cy="48965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 smtClean="0">
                <a:latin typeface="Bradley Hand ITC" pitchFamily="66" charset="0"/>
              </a:rPr>
              <a:t>    Dopo cena per i bambini era ora di lavarsi e prepararsi per la notte. Alle 20.30/21.00 si riunivano nelle camerate per riposare e leggere per qualche minuto un giornalino. Prima di andare a letto pregavano.</a:t>
            </a:r>
            <a:endParaRPr lang="it-IT" dirty="0">
              <a:latin typeface="Bradley Hand ITC" pitchFamily="66" charset="0"/>
            </a:endParaRPr>
          </a:p>
        </p:txBody>
      </p:sp>
      <p:pic>
        <p:nvPicPr>
          <p:cNvPr id="23555" name="Picture 3" descr="C:\Documents and Settings\MUSEO05\Desktop\Luoghi Martinitt e Stelline\Martinitt\14720466_888917267874882_1743865249601709332_n.jpg"/>
          <p:cNvPicPr>
            <a:picLocks noChangeAspect="1" noChangeArrowheads="1"/>
          </p:cNvPicPr>
          <p:nvPr/>
        </p:nvPicPr>
        <p:blipFill>
          <a:blip r:embed="rId2" cstate="print"/>
          <a:srcRect l="4615" r="12626"/>
          <a:stretch>
            <a:fillRect/>
          </a:stretch>
        </p:blipFill>
        <p:spPr bwMode="auto">
          <a:xfrm>
            <a:off x="4572000" y="1196752"/>
            <a:ext cx="3456384" cy="417646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15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180528" y="332656"/>
            <a:ext cx="8229600" cy="1080120"/>
          </a:xfrm>
        </p:spPr>
        <p:txBody>
          <a:bodyPr/>
          <a:lstStyle/>
          <a:p>
            <a:pPr algn="ctr">
              <a:buNone/>
            </a:pPr>
            <a:r>
              <a:rPr lang="it-IT" dirty="0" smtClean="0">
                <a:latin typeface="Bradley Hand ITC" pitchFamily="66" charset="0"/>
              </a:rPr>
              <a:t>   </a:t>
            </a:r>
            <a:r>
              <a:rPr lang="it-IT" sz="2800" dirty="0" smtClean="0">
                <a:latin typeface="Bradley Hand ITC" pitchFamily="66" charset="0"/>
              </a:rPr>
              <a:t>I bambini svolgevano anche attività come lo sport e la banda.</a:t>
            </a:r>
            <a:endParaRPr lang="it-IT" sz="2800" dirty="0">
              <a:latin typeface="Bradley Hand ITC" pitchFamily="66" charset="0"/>
            </a:endParaRPr>
          </a:p>
        </p:txBody>
      </p:sp>
      <p:pic>
        <p:nvPicPr>
          <p:cNvPr id="24578" name="Picture 2" descr="C:\Documents and Settings\MUSEO05\Desktop\Luoghi Martinitt e Stelline\Martinitt\11828753_681009921998952_4058617395024067443_n.jpg"/>
          <p:cNvPicPr>
            <a:picLocks noChangeAspect="1" noChangeArrowheads="1"/>
          </p:cNvPicPr>
          <p:nvPr/>
        </p:nvPicPr>
        <p:blipFill>
          <a:blip r:embed="rId2" cstate="print"/>
          <a:srcRect r="378" b="10340"/>
          <a:stretch>
            <a:fillRect/>
          </a:stretch>
        </p:blipFill>
        <p:spPr bwMode="auto">
          <a:xfrm>
            <a:off x="1619672" y="1412776"/>
            <a:ext cx="5328592" cy="4795733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4187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content-mxp1-1.xx.fbcdn.net/v/t1.0-0/c54.0.200.200/p200x200/1743713_478697545563525_1215005559_n.jpg?oh=1eae52a08f17541e018d5f90705bf7f9&amp;oe=5A3B3EDF"/>
          <p:cNvPicPr>
            <a:picLocks noChangeAspect="1" noChangeArrowheads="1"/>
          </p:cNvPicPr>
          <p:nvPr/>
        </p:nvPicPr>
        <p:blipFill>
          <a:blip r:embed="rId2" cstate="print"/>
          <a:srcRect b="7892"/>
          <a:stretch>
            <a:fillRect/>
          </a:stretch>
        </p:blipFill>
        <p:spPr bwMode="auto">
          <a:xfrm>
            <a:off x="1907704" y="692696"/>
            <a:ext cx="5688632" cy="5266022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L'immagine può contenere: 2 persone"/>
          <p:cNvPicPr>
            <a:picLocks noChangeAspect="1" noChangeArrowheads="1"/>
          </p:cNvPicPr>
          <p:nvPr/>
        </p:nvPicPr>
        <p:blipFill>
          <a:blip r:embed="rId2" cstate="print"/>
          <a:srcRect b="9927"/>
          <a:stretch>
            <a:fillRect/>
          </a:stretch>
        </p:blipFill>
        <p:spPr bwMode="auto">
          <a:xfrm>
            <a:off x="827584" y="980728"/>
            <a:ext cx="7391242" cy="4971101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L'immagine può contenere: 24 persone"/>
          <p:cNvPicPr>
            <a:picLocks noChangeAspect="1" noChangeArrowheads="1"/>
          </p:cNvPicPr>
          <p:nvPr/>
        </p:nvPicPr>
        <p:blipFill>
          <a:blip r:embed="rId2" cstate="print"/>
          <a:srcRect b="10916"/>
          <a:stretch>
            <a:fillRect/>
          </a:stretch>
        </p:blipFill>
        <p:spPr bwMode="auto">
          <a:xfrm>
            <a:off x="1043608" y="874341"/>
            <a:ext cx="7056784" cy="4930923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scontent-mxp1-1.xx.fbcdn.net/v/t1.0-0/c33.0.200.200/p200x200/1959838_483404608426152_1056083101_n.jpg?oh=6c10c059e3447a7c1c9aeb2f58a8d01f&amp;oe=5A48C2B0"/>
          <p:cNvPicPr>
            <a:picLocks noChangeAspect="1" noChangeArrowheads="1"/>
          </p:cNvPicPr>
          <p:nvPr/>
        </p:nvPicPr>
        <p:blipFill>
          <a:blip r:embed="rId2" cstate="print"/>
          <a:srcRect t="4803" r="7133" b="11937"/>
          <a:stretch>
            <a:fillRect/>
          </a:stretch>
        </p:blipFill>
        <p:spPr bwMode="auto">
          <a:xfrm>
            <a:off x="1547664" y="692696"/>
            <a:ext cx="5957277" cy="5341007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L'immagine può contenere: 10 persone"/>
          <p:cNvPicPr>
            <a:picLocks noChangeAspect="1" noChangeArrowheads="1"/>
          </p:cNvPicPr>
          <p:nvPr/>
        </p:nvPicPr>
        <p:blipFill>
          <a:blip r:embed="rId2" cstate="print"/>
          <a:srcRect l="3538" t="2974" r="3538" b="10735"/>
          <a:stretch>
            <a:fillRect/>
          </a:stretch>
        </p:blipFill>
        <p:spPr bwMode="auto">
          <a:xfrm>
            <a:off x="827584" y="1052736"/>
            <a:ext cx="7488832" cy="4824536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4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88640"/>
            <a:ext cx="7309320" cy="129614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it-IT" dirty="0" smtClean="0">
                <a:latin typeface="Bradley Hand ITC" pitchFamily="66" charset="0"/>
              </a:rPr>
              <a:t>    Inoltre </a:t>
            </a:r>
            <a:r>
              <a:rPr lang="it-IT" dirty="0" smtClean="0">
                <a:latin typeface="Bradley Hand ITC" pitchFamily="66" charset="0"/>
              </a:rPr>
              <a:t>andavano </a:t>
            </a:r>
            <a:r>
              <a:rPr lang="it-IT" dirty="0" smtClean="0">
                <a:latin typeface="Bradley Hand ITC" pitchFamily="66" charset="0"/>
              </a:rPr>
              <a:t>in vacanza in colonia al mare o in montagna, per un massimo di 15 giorni l’anno.</a:t>
            </a:r>
            <a:endParaRPr lang="it-IT" dirty="0">
              <a:latin typeface="Bradley Hand ITC" pitchFamily="66" charset="0"/>
            </a:endParaRPr>
          </a:p>
        </p:txBody>
      </p:sp>
      <p:pic>
        <p:nvPicPr>
          <p:cNvPr id="4" name="Immagine 3" descr="15589752_940676816032260_953506037670793024_n.jpg"/>
          <p:cNvPicPr>
            <a:picLocks noChangeAspect="1"/>
          </p:cNvPicPr>
          <p:nvPr/>
        </p:nvPicPr>
        <p:blipFill>
          <a:blip r:embed="rId2" cstate="print"/>
          <a:srcRect l="3021" t="2751" r="2226" b="12201"/>
          <a:stretch>
            <a:fillRect/>
          </a:stretch>
        </p:blipFill>
        <p:spPr>
          <a:xfrm>
            <a:off x="1043608" y="1412776"/>
            <a:ext cx="7272808" cy="4950398"/>
          </a:xfrm>
          <a:prstGeom prst="rect">
            <a:avLst/>
          </a:prstGeom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8110"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17798908_1025091717590769_1454670767613380069_n.jpg"/>
          <p:cNvPicPr>
            <a:picLocks noChangeAspect="1"/>
          </p:cNvPicPr>
          <p:nvPr/>
        </p:nvPicPr>
        <p:blipFill>
          <a:blip r:embed="rId2" cstate="print"/>
          <a:srcRect r="1887" b="2000"/>
          <a:stretch>
            <a:fillRect/>
          </a:stretch>
        </p:blipFill>
        <p:spPr>
          <a:xfrm>
            <a:off x="2051720" y="1628800"/>
            <a:ext cx="4759875" cy="4485268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395536" y="476672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latin typeface="Bradley Hand ITC" pitchFamily="66" charset="0"/>
              </a:rPr>
              <a:t>La durata della vacanza dipendeva dal comportamento dei bambini. </a:t>
            </a:r>
            <a:endParaRPr lang="it-IT" sz="2400" dirty="0">
              <a:latin typeface="Bradley Hand ITC" pitchFamily="66" charset="0"/>
            </a:endParaRPr>
          </a:p>
        </p:txBody>
      </p:sp>
      <p:pic>
        <p:nvPicPr>
          <p:cNvPr id="8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9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4" name="Immagine 3" descr="10252105_509521122481167_893146042527348110_n.jpg"/>
          <p:cNvPicPr>
            <a:picLocks noChangeAspect="1"/>
          </p:cNvPicPr>
          <p:nvPr/>
        </p:nvPicPr>
        <p:blipFill>
          <a:blip r:embed="rId3" cstate="print"/>
          <a:srcRect l="718" t="155" r="718" b="8462"/>
          <a:stretch>
            <a:fillRect/>
          </a:stretch>
        </p:blipFill>
        <p:spPr>
          <a:xfrm>
            <a:off x="1259632" y="1124744"/>
            <a:ext cx="6632515" cy="46906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4" name="Immagine 3" descr="17884062_1025091854257422_797625483177123992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268760"/>
            <a:ext cx="6107108" cy="4327806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79512" y="908720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latin typeface="Bradley Hand ITC" pitchFamily="66" charset="0"/>
              </a:rPr>
              <a:t>Scopo dell’orfanotrofio era insegnare ai bambini l’arte del lavoro, infatti nella struttura erano presenti molte officine. </a:t>
            </a:r>
            <a:endParaRPr lang="it-IT" sz="2400" dirty="0">
              <a:latin typeface="Bradley Hand ITC" pitchFamily="66" charset="0"/>
            </a:endParaRPr>
          </a:p>
        </p:txBody>
      </p:sp>
      <p:pic>
        <p:nvPicPr>
          <p:cNvPr id="3" name="Immagine 2" descr="12494799_740739906025953_2697915229841067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844824"/>
            <a:ext cx="3744416" cy="3952439"/>
          </a:xfrm>
          <a:prstGeom prst="rect">
            <a:avLst/>
          </a:prstGeom>
        </p:spPr>
      </p:pic>
      <p:pic>
        <p:nvPicPr>
          <p:cNvPr id="4" name="Immagine 3" descr="1484479_622439604522651_2878181749176923131_n.jpg"/>
          <p:cNvPicPr>
            <a:picLocks noChangeAspect="1"/>
          </p:cNvPicPr>
          <p:nvPr/>
        </p:nvPicPr>
        <p:blipFill>
          <a:blip r:embed="rId3" cstate="print"/>
          <a:srcRect b="13438"/>
          <a:stretch>
            <a:fillRect/>
          </a:stretch>
        </p:blipFill>
        <p:spPr>
          <a:xfrm>
            <a:off x="4716016" y="2636912"/>
            <a:ext cx="3950334" cy="3816424"/>
          </a:xfrm>
          <a:prstGeom prst="rect">
            <a:avLst/>
          </a:prstGeom>
        </p:spPr>
      </p:pic>
      <p:pic>
        <p:nvPicPr>
          <p:cNvPr id="5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6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</p:spTree>
  </p:cSld>
  <p:clrMapOvr>
    <a:masterClrMapping/>
  </p:clrMapOvr>
  <p:transition advTm="10843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sp>
        <p:nvSpPr>
          <p:cNvPr id="4" name="CasellaDiTesto 3"/>
          <p:cNvSpPr txBox="1"/>
          <p:nvPr/>
        </p:nvSpPr>
        <p:spPr>
          <a:xfrm>
            <a:off x="1187624" y="764704"/>
            <a:ext cx="66247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latin typeface="Bradley Hand ITC" pitchFamily="66" charset="0"/>
              </a:rPr>
              <a:t>“ Sono uscito  per l’ultima volta, non oso voltarmi, la tentazione di rientrare è forte, lì ho passato 12 anni della mia vita. Ho lasciato gli ultimi miei coetanei e so che non li rivedrò mai più e per questo mi piange il cuore. Nel bene o nel male ho trascorso con loro la mia infanzia, abbiamo condiviso le stesse emozioni, abbiamo riso delle nostre marachelle e pianto nelle disgrazie, mangiato e diviso la stessa minestra, siamo praticamente come dei fratelli.”                         </a:t>
            </a:r>
            <a:r>
              <a:rPr lang="it-IT" sz="2800" b="1" dirty="0" smtClean="0">
                <a:latin typeface="Bradley Hand ITC" pitchFamily="66" charset="0"/>
              </a:rPr>
              <a:t>Renato Marelli </a:t>
            </a:r>
            <a:endParaRPr lang="it-IT" sz="28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advTm="25000"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0" y="4634146"/>
            <a:ext cx="1763688" cy="2223854"/>
          </a:xfrm>
          <a:prstGeom prst="rect">
            <a:avLst/>
          </a:prstGeom>
          <a:noFill/>
        </p:spPr>
      </p:pic>
      <p:pic>
        <p:nvPicPr>
          <p:cNvPr id="3" name="Picture 6" descr="Risultati immagini per greche decorative angol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1763688" cy="2223854"/>
          </a:xfrm>
          <a:prstGeom prst="rect">
            <a:avLst/>
          </a:prstGeom>
          <a:noFill/>
        </p:spPr>
      </p:pic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>
          <a:xfrm>
            <a:off x="1331640" y="2348880"/>
            <a:ext cx="6400800" cy="2135088"/>
          </a:xfrm>
        </p:spPr>
        <p:txBody>
          <a:bodyPr>
            <a:noAutofit/>
          </a:bodyPr>
          <a:lstStyle/>
          <a:p>
            <a:r>
              <a:rPr lang="it-IT" sz="3600" b="1" dirty="0" smtClean="0">
                <a:solidFill>
                  <a:schemeClr val="tx1"/>
                </a:solidFill>
                <a:latin typeface="Bradley Hand ITC" pitchFamily="66" charset="0"/>
              </a:rPr>
              <a:t>A cura di</a:t>
            </a:r>
          </a:p>
          <a:p>
            <a:r>
              <a:rPr lang="it-IT" sz="3600" b="1" dirty="0" smtClean="0">
                <a:solidFill>
                  <a:schemeClr val="tx1"/>
                </a:solidFill>
                <a:latin typeface="Bradley Hand ITC" pitchFamily="66" charset="0"/>
              </a:rPr>
              <a:t>Andrea Roberta </a:t>
            </a:r>
            <a:r>
              <a:rPr lang="it-IT" sz="3600" b="1" dirty="0" err="1" smtClean="0">
                <a:solidFill>
                  <a:schemeClr val="tx1"/>
                </a:solidFill>
                <a:latin typeface="Bradley Hand ITC" pitchFamily="66" charset="0"/>
              </a:rPr>
              <a:t>Ferraroni</a:t>
            </a:r>
            <a:endParaRPr lang="it-IT" sz="3600" b="1" dirty="0" smtClean="0">
              <a:solidFill>
                <a:schemeClr val="tx1"/>
              </a:solidFill>
              <a:latin typeface="Bradley Hand ITC" pitchFamily="66" charset="0"/>
            </a:endParaRPr>
          </a:p>
          <a:p>
            <a:r>
              <a:rPr lang="it-IT" sz="3600" b="1" dirty="0" smtClean="0">
                <a:solidFill>
                  <a:schemeClr val="tx1"/>
                </a:solidFill>
                <a:latin typeface="Bradley Hand ITC" pitchFamily="66" charset="0"/>
              </a:rPr>
              <a:t>Antonia Strada</a:t>
            </a:r>
            <a:endParaRPr lang="it-IT" sz="36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ransition advTm="5000"/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1831</TotalTime>
  <Words>389</Words>
  <Application>Microsoft Office PowerPoint</Application>
  <PresentationFormat>Presentazione su schermo (4:3)</PresentationFormat>
  <Paragraphs>25</Paragraphs>
  <Slides>27</Slides>
  <Notes>0</Notes>
  <HiddenSlides>0</HiddenSlides>
  <MMClips>1</MMClips>
  <ScaleCrop>false</ScaleCrop>
  <HeadingPairs>
    <vt:vector size="8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  <vt:variant>
        <vt:lpstr>Presentazioni personalizzate</vt:lpstr>
      </vt:variant>
      <vt:variant>
        <vt:i4>1</vt:i4>
      </vt:variant>
    </vt:vector>
  </HeadingPairs>
  <TitlesOfParts>
    <vt:vector size="34" baseType="lpstr">
      <vt:lpstr>Arial</vt:lpstr>
      <vt:lpstr>Arial Unicode MS</vt:lpstr>
      <vt:lpstr>Bradley Hand ITC</vt:lpstr>
      <vt:lpstr>Calibri</vt:lpstr>
      <vt:lpstr>Palace Script MT</vt:lpstr>
      <vt:lpstr>Tema di Office</vt:lpstr>
      <vt:lpstr>La vita di un Martinin</vt:lpstr>
      <vt:lpstr>Arrivo in orfanotrofio</vt:lpstr>
      <vt:lpstr>La giornata dei Martinitt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personalizzata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MUSEO05</dc:creator>
  <cp:lastModifiedBy>caspiterina@outlook.com</cp:lastModifiedBy>
  <cp:revision>82</cp:revision>
  <dcterms:created xsi:type="dcterms:W3CDTF">2017-09-22T08:09:47Z</dcterms:created>
  <dcterms:modified xsi:type="dcterms:W3CDTF">2020-01-17T10:05:32Z</dcterms:modified>
</cp:coreProperties>
</file>