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notesMasterIdLst>
    <p:notesMasterId r:id="rId18"/>
  </p:notesMasterIdLst>
  <p:sldIdLst>
    <p:sldId id="256" r:id="rId2"/>
    <p:sldId id="257" r:id="rId3"/>
    <p:sldId id="258" r:id="rId4"/>
    <p:sldId id="267" r:id="rId5"/>
    <p:sldId id="264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71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9" d="100"/>
          <a:sy n="79" d="100"/>
        </p:scale>
        <p:origin x="120" y="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38B3E0-D5B8-4665-B07D-8737C0095C9B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9865BC-AB60-45FA-AD3A-21C6A9DB5BFC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9332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9865BC-AB60-45FA-AD3A-21C6A9DB5BFC}" type="slidenum">
              <a:rPr lang="it-IT" smtClean="0"/>
              <a:t>10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35972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43558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63950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26773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294798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7009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627402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7794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469449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8277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24903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41255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69671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34452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 cita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2440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10198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75648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6874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9FF5828-BB69-419B-BBEB-544E615F8662}" type="datetimeFigureOut">
              <a:rPr lang="it-IT" smtClean="0"/>
              <a:t>10/03/2020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C8D441E8-A590-4846-B7FF-F44C93FC08BA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3602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MARTINITT E STELLINE</a:t>
            </a:r>
            <a:endParaRPr lang="it-IT" dirty="0"/>
          </a:p>
        </p:txBody>
      </p:sp>
      <p:sp>
        <p:nvSpPr>
          <p:cNvPr id="4" name="CasellaDiTesto 3"/>
          <p:cNvSpPr txBox="1"/>
          <p:nvPr/>
        </p:nvSpPr>
        <p:spPr>
          <a:xfrm>
            <a:off x="0" y="4272677"/>
            <a:ext cx="2374649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De Chirico Giulia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Gagliano Federica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Gemelli Pietro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Massari Sara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Monga</a:t>
            </a:r>
            <a:r>
              <a:rPr lang="it-IT" dirty="0" smtClean="0"/>
              <a:t> Laura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Puttomati</a:t>
            </a:r>
            <a:r>
              <a:rPr lang="it-IT" dirty="0" smtClean="0"/>
              <a:t> Thomas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smtClean="0"/>
              <a:t>Rossetti Emma              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Vitalesta</a:t>
            </a:r>
            <a:r>
              <a:rPr lang="it-IT" dirty="0" smtClean="0"/>
              <a:t> Alessandro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dirty="0" err="1" smtClean="0"/>
              <a:t>Xu</a:t>
            </a:r>
            <a:r>
              <a:rPr lang="it-IT" dirty="0" smtClean="0"/>
              <a:t> Elisa</a:t>
            </a:r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0" y="3903345"/>
            <a:ext cx="19225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Lavoro di:</a:t>
            </a:r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2398" y="3584697"/>
            <a:ext cx="2676525" cy="1704975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0376" y="3584697"/>
            <a:ext cx="2437748" cy="1704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577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UN PO’ DI STORIA…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it-IT" sz="8000" dirty="0" smtClean="0"/>
              <a:t>Nel 1533 a Milano, </a:t>
            </a:r>
            <a:r>
              <a:rPr lang="it-IT" sz="8000" dirty="0" smtClean="0"/>
              <a:t>Girolamo </a:t>
            </a:r>
            <a:r>
              <a:rPr lang="it-IT" sz="8000" dirty="0" smtClean="0"/>
              <a:t>Emiliani, nobile veneziano, raccoglie poveri, orfani e vagabondi dando loro ospitalità nei pressi della chiesa di San Sepolcro</a:t>
            </a:r>
          </a:p>
          <a:p>
            <a:pPr marL="0" indent="0">
              <a:buNone/>
            </a:pPr>
            <a:r>
              <a:rPr lang="it-IT" sz="8000" dirty="0" smtClean="0"/>
              <a:t>Quando la sede non fu più sufficientemente ampia, il duca Francesco II li trasferì in via del Giardino, attuale via Manzoni, </a:t>
            </a:r>
            <a:r>
              <a:rPr lang="it-IT" sz="8000" dirty="0" smtClean="0"/>
              <a:t>qui poco dopo sorse la </a:t>
            </a:r>
            <a:r>
              <a:rPr lang="it-IT" sz="8000" dirty="0" smtClean="0"/>
              <a:t>chiesa di san Martino, dalla quale </a:t>
            </a:r>
            <a:r>
              <a:rPr lang="it-IT" sz="8000" dirty="0" smtClean="0"/>
              <a:t>prese poi </a:t>
            </a:r>
            <a:r>
              <a:rPr lang="it-IT" sz="8000" dirty="0" smtClean="0"/>
              <a:t>il nome l’orfanotrofio e di conseguenza anche gli stessi Martinitt</a:t>
            </a:r>
          </a:p>
          <a:p>
            <a:pPr marL="0" indent="0">
              <a:buNone/>
            </a:pPr>
            <a:r>
              <a:rPr lang="it-IT" sz="8000" dirty="0" smtClean="0"/>
              <a:t>Le bambine vennero accolte a Santa Caterina in Rancate, fino a quando Maria Teresa d’Austria nel 1752 prese l’attuale palazzo in via Magenta, che diventò l’orfanotrofio femminile «La Stella»</a:t>
            </a:r>
          </a:p>
          <a:p>
            <a:pPr marL="0" indent="0">
              <a:buNone/>
            </a:pPr>
            <a:r>
              <a:rPr lang="it-IT" sz="8000" dirty="0" smtClean="0"/>
              <a:t>Parallelamente l’orfanotrofio maschile venne spostato al monastero di San Pietro in Gessate</a:t>
            </a:r>
          </a:p>
          <a:p>
            <a:pPr marL="0" indent="0">
              <a:buNone/>
            </a:pPr>
            <a:r>
              <a:rPr lang="it-IT" sz="8000" dirty="0" smtClean="0"/>
              <a:t>Successivamente nel 1778 adottarono l’uniforme che avrebbero usato per l’Ottocento.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503663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ALL’INTERNO DELL’ORFANOTROFIO MASCHILE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/>
              <a:t>I </a:t>
            </a:r>
            <a:r>
              <a:rPr lang="it-IT" dirty="0"/>
              <a:t>M</a:t>
            </a:r>
            <a:r>
              <a:rPr lang="it-IT" dirty="0" smtClean="0"/>
              <a:t>artinitt venivano segnalati da parrocchie/istituti/organismi di polizia in un’età compresa dai 7 ai 18 anni. </a:t>
            </a:r>
          </a:p>
          <a:p>
            <a:pPr marL="0" indent="0">
              <a:buNone/>
            </a:pPr>
            <a:r>
              <a:rPr lang="it-IT" dirty="0" smtClean="0"/>
              <a:t>Il regolamento teresiano, redatto su modelli viennesi, mirava a restituire gli orfani come buoni cittadini e capaci lavoratori.</a:t>
            </a:r>
          </a:p>
          <a:p>
            <a:pPr marL="0" indent="0">
              <a:buNone/>
            </a:pPr>
            <a:r>
              <a:rPr lang="it-IT" dirty="0" smtClean="0"/>
              <a:t>Fino ai 10 anni gli impegni principali erano lo studio, i lavori leggeri e le commissioni. </a:t>
            </a:r>
          </a:p>
          <a:p>
            <a:pPr marL="0" indent="0">
              <a:buNone/>
            </a:pPr>
            <a:r>
              <a:rPr lang="it-IT" dirty="0" smtClean="0"/>
              <a:t>Istruzione e formazione professionale erano uniformati.</a:t>
            </a:r>
          </a:p>
          <a:p>
            <a:pPr marL="0" indent="0">
              <a:buNone/>
            </a:pPr>
            <a:r>
              <a:rPr lang="it-IT" dirty="0" smtClean="0"/>
              <a:t>Dall’età di 10 anni erano inviati nelle botteghe dalle quali ricevevano un salario i cui ¾ erano trattenuti dall’istituto.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9223228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545" y="914400"/>
            <a:ext cx="4385210" cy="2635624"/>
          </a:xfrm>
          <a:prstGeom prst="rect">
            <a:avLst/>
          </a:prstGeom>
        </p:spPr>
      </p:pic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6355" y="2851019"/>
            <a:ext cx="5915728" cy="3036695"/>
          </a:xfrm>
          <a:prstGeom prst="rect">
            <a:avLst/>
          </a:prstGeom>
        </p:spPr>
      </p:pic>
      <p:sp>
        <p:nvSpPr>
          <p:cNvPr id="2" name="CasellaDiTesto 1"/>
          <p:cNvSpPr txBox="1"/>
          <p:nvPr/>
        </p:nvSpPr>
        <p:spPr>
          <a:xfrm>
            <a:off x="6175169" y="1567543"/>
            <a:ext cx="40969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 smtClean="0">
                <a:solidFill>
                  <a:srgbClr val="FF0000"/>
                </a:solidFill>
              </a:rPr>
              <a:t>Lavori riscontrati 1800-1900</a:t>
            </a:r>
            <a:endParaRPr lang="it-IT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807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GIORNATA DI UN MARTININ nel XIX secolo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Al levarsi del sole inizia la loro giornata</a:t>
            </a:r>
          </a:p>
          <a:p>
            <a:r>
              <a:rPr lang="it-IT" dirty="0" smtClean="0"/>
              <a:t>Preghiera</a:t>
            </a:r>
          </a:p>
          <a:p>
            <a:r>
              <a:rPr lang="it-IT" dirty="0" smtClean="0"/>
              <a:t>Colazione</a:t>
            </a:r>
          </a:p>
          <a:p>
            <a:r>
              <a:rPr lang="it-IT" dirty="0"/>
              <a:t>M</a:t>
            </a:r>
            <a:r>
              <a:rPr lang="it-IT" dirty="0" smtClean="0"/>
              <a:t>essa</a:t>
            </a:r>
          </a:p>
          <a:p>
            <a:r>
              <a:rPr lang="it-IT" dirty="0" smtClean="0"/>
              <a:t>Studio </a:t>
            </a:r>
          </a:p>
          <a:p>
            <a:r>
              <a:rPr lang="it-IT" dirty="0"/>
              <a:t>L</a:t>
            </a:r>
            <a:r>
              <a:rPr lang="it-IT" dirty="0" smtClean="0"/>
              <a:t>avori leggeri</a:t>
            </a:r>
          </a:p>
          <a:p>
            <a:r>
              <a:rPr lang="it-IT" dirty="0"/>
              <a:t>Q</a:t>
            </a:r>
            <a:r>
              <a:rPr lang="it-IT" dirty="0" smtClean="0"/>
              <a:t>ualche commissione</a:t>
            </a:r>
          </a:p>
          <a:p>
            <a:endParaRPr lang="it-IT" dirty="0"/>
          </a:p>
        </p:txBody>
      </p:sp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4506" y="2945500"/>
            <a:ext cx="4932091" cy="28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38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ALL’INTERNO DELL’ORFANOTROFIO FEMMINILE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 smtClean="0"/>
              <a:t>Le Stelline venivano accettate all’interno dell’orfanotrofio se avevano un’età compresa tra i 7 e i 12 anni .</a:t>
            </a:r>
          </a:p>
          <a:p>
            <a:pPr marL="0" indent="0">
              <a:buNone/>
            </a:pPr>
            <a:r>
              <a:rPr lang="it-IT" dirty="0" smtClean="0"/>
              <a:t>Dovevano essere figlie di popolani poveri o orfane di padre o entrambi i genitori.</a:t>
            </a:r>
          </a:p>
          <a:p>
            <a:pPr marL="0" indent="0">
              <a:buNone/>
            </a:pPr>
            <a:r>
              <a:rPr lang="it-IT" dirty="0" smtClean="0"/>
              <a:t>Potevano rimanere all’interno dell’istituto fino ai 21 anni.</a:t>
            </a:r>
          </a:p>
          <a:p>
            <a:pPr marL="0" indent="0">
              <a:buNone/>
            </a:pPr>
            <a:r>
              <a:rPr lang="it-IT" dirty="0" smtClean="0"/>
              <a:t>Lo scopo della permanenza in orfanotrofio era quello di divenire brave cameriere, madri, spose.</a:t>
            </a:r>
          </a:p>
        </p:txBody>
      </p:sp>
    </p:spTree>
    <p:extLst>
      <p:ext uri="{BB962C8B-B14F-4D97-AF65-F5344CB8AC3E}">
        <p14:creationId xmlns:p14="http://schemas.microsoft.com/office/powerpoint/2010/main" val="3317933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LA GIORNATA DI UNA STELLINA  nel XIX secolo 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sz="2900" dirty="0" smtClean="0"/>
              <a:t>Sveglia all’alba</a:t>
            </a:r>
            <a:endParaRPr lang="it-IT" sz="2900" dirty="0"/>
          </a:p>
          <a:p>
            <a:r>
              <a:rPr lang="it-IT" sz="2900" dirty="0"/>
              <a:t>Messa </a:t>
            </a:r>
          </a:p>
          <a:p>
            <a:r>
              <a:rPr lang="it-IT" sz="2900" dirty="0"/>
              <a:t>Colazione</a:t>
            </a:r>
          </a:p>
          <a:p>
            <a:r>
              <a:rPr lang="it-IT" sz="2900" dirty="0"/>
              <a:t>Istruzione o servizi affermati </a:t>
            </a:r>
          </a:p>
          <a:p>
            <a:r>
              <a:rPr lang="it-IT" sz="2900" dirty="0"/>
              <a:t>Preghiere mattino e sera</a:t>
            </a:r>
          </a:p>
          <a:p>
            <a:r>
              <a:rPr lang="it-IT" sz="2900" dirty="0"/>
              <a:t>Tempo libero fino alle ore 14/14:30 </a:t>
            </a:r>
          </a:p>
          <a:p>
            <a:r>
              <a:rPr lang="it-IT" sz="2900" dirty="0"/>
              <a:t>Lavorano sino alle ore 17:30 più un’ora di merenda</a:t>
            </a:r>
          </a:p>
          <a:p>
            <a:r>
              <a:rPr lang="it-IT" sz="2900" dirty="0"/>
              <a:t>Passeggiata sino all’ora di cena </a:t>
            </a:r>
          </a:p>
          <a:p>
            <a:r>
              <a:rPr lang="it-IT" sz="2900" dirty="0"/>
              <a:t>Cena più ricreazione fino al raccoglimento in dormitorio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391197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dirty="0" smtClean="0"/>
              <a:t>CURIOSITA’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it-IT" dirty="0" smtClean="0"/>
              <a:t> i pasti erano generalmente frugali e poveri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 D</a:t>
            </a:r>
            <a:r>
              <a:rPr lang="it-IT" dirty="0" smtClean="0"/>
              <a:t>al 1787 normativa relativa alla cura del corpo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 S</a:t>
            </a:r>
            <a:r>
              <a:rPr lang="it-IT" dirty="0" smtClean="0"/>
              <a:t>oprattutto per i Martinitt venivano favorite attività di ginnastica e     passeggiate all’aria aperta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le punizioni corporali erano, da regolamento, vietate</a:t>
            </a:r>
          </a:p>
          <a:p>
            <a:pPr>
              <a:buFont typeface="Wingdings" panose="05000000000000000000" pitchFamily="2" charset="2"/>
              <a:buChar char="v"/>
            </a:pPr>
            <a:r>
              <a:rPr lang="it-IT" dirty="0"/>
              <a:t> </a:t>
            </a:r>
            <a:r>
              <a:rPr lang="it-IT" dirty="0" smtClean="0"/>
              <a:t>tornavano a casa per le festività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802450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INTERVISTA ALL’  EX MARTININ</a:t>
            </a:r>
            <a:br>
              <a:rPr lang="it-IT" dirty="0" smtClean="0"/>
            </a:br>
            <a:r>
              <a:rPr lang="it-IT" dirty="0" smtClean="0"/>
              <a:t>RENATO MARELLI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it-IT" dirty="0" smtClean="0"/>
              <a:t>Composizione familiare: </a:t>
            </a:r>
          </a:p>
          <a:p>
            <a:pPr marL="0" indent="0">
              <a:buNone/>
            </a:pPr>
            <a:r>
              <a:rPr lang="it-IT" dirty="0" smtClean="0"/>
              <a:t>1 fratello gemello e 1 sorella più grande di tre anni. I genitori (metalmeccanico e casalinga )sono morti quando aveva 2 anni, dal quel momento rimane sotto la tutela dello zio Cesare, entra nell’orfanotrofio in età scolare ed esce al compimento dei suoi 18 anni.</a:t>
            </a:r>
          </a:p>
          <a:p>
            <a:pPr marL="0" indent="0">
              <a:buNone/>
            </a:pPr>
            <a:r>
              <a:rPr lang="it-IT" dirty="0" smtClean="0"/>
              <a:t>Carriera scolastica e lavoro:</a:t>
            </a:r>
            <a:endParaRPr lang="it-IT" dirty="0"/>
          </a:p>
          <a:p>
            <a:pPr marL="0" indent="0">
              <a:buNone/>
            </a:pPr>
            <a:r>
              <a:rPr lang="it-IT" dirty="0" smtClean="0"/>
              <a:t> All’interno dell’istituto attende le elementari e le scuole medie, all’esterno frequenta un istituto tecnico di disegno meccanico, questa scuola gli permette di trovare il lavoro, prosegue facendo carriera fino a diventare capo disegnatore. 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533691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sellaDiTesto 6"/>
          <p:cNvSpPr txBox="1"/>
          <p:nvPr/>
        </p:nvSpPr>
        <p:spPr>
          <a:xfrm>
            <a:off x="1102659" y="2783541"/>
            <a:ext cx="10004612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000" dirty="0" smtClean="0"/>
              <a:t>Rapporto con le autorità: </a:t>
            </a:r>
          </a:p>
          <a:p>
            <a:endParaRPr lang="it-IT" sz="2000" dirty="0"/>
          </a:p>
          <a:p>
            <a:r>
              <a:rPr lang="it-IT" sz="2000" dirty="0" smtClean="0"/>
              <a:t>Renato ci ha raccontato le punizioni e umiliazione che un istitutore infliggeva ai ragazzi e con il quale ha avuto un rapporto conflittuale. Secondo lui questo comportamento antiquato e vendicativo era causato da due fattori: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 smtClean="0"/>
              <a:t>Mancanza di conoscenze e competenze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it-IT" sz="2000" dirty="0" smtClean="0"/>
              <a:t>Eccessivo ammontare di ore passate nel ruolo di istitutore</a:t>
            </a:r>
          </a:p>
          <a:p>
            <a:endParaRPr lang="it-IT" sz="2000" dirty="0"/>
          </a:p>
          <a:p>
            <a:r>
              <a:rPr lang="it-IT" sz="2000" dirty="0" smtClean="0"/>
              <a:t>È raccomandabile affidare gli incarichi di responsabilità a persone qualificate cioè che hanno conseguito un’apposita laurea nello specifico in pedagogia (differenza tra istitutori ed educatori).</a:t>
            </a:r>
          </a:p>
          <a:p>
            <a:endParaRPr lang="it-IT" sz="2000" dirty="0"/>
          </a:p>
          <a:p>
            <a:endParaRPr lang="it-IT" dirty="0" smtClean="0"/>
          </a:p>
        </p:txBody>
      </p:sp>
      <p:sp>
        <p:nvSpPr>
          <p:cNvPr id="5" name="Titolo 1"/>
          <p:cNvSpPr>
            <a:spLocks noGrp="1"/>
          </p:cNvSpPr>
          <p:nvPr>
            <p:ph type="title"/>
          </p:nvPr>
        </p:nvSpPr>
        <p:spPr>
          <a:xfrm>
            <a:off x="1194639" y="903566"/>
            <a:ext cx="9601196" cy="1303867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INTERVISTA ALL’  EX MARTININ</a:t>
            </a:r>
            <a:br>
              <a:rPr lang="it-IT" dirty="0" smtClean="0"/>
            </a:br>
            <a:r>
              <a:rPr lang="it-IT" dirty="0" smtClean="0"/>
              <a:t>RENATO MARELLI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42471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1" y="2503143"/>
            <a:ext cx="9601196" cy="3318936"/>
          </a:xfrm>
        </p:spPr>
        <p:txBody>
          <a:bodyPr/>
          <a:lstStyle/>
          <a:p>
            <a:pPr marL="0" indent="0">
              <a:buNone/>
            </a:pPr>
            <a:r>
              <a:rPr lang="it-IT" dirty="0" smtClean="0"/>
              <a:t>Insegnamento al contrario:</a:t>
            </a:r>
          </a:p>
          <a:p>
            <a:pPr marL="0" indent="0">
              <a:buNone/>
            </a:pPr>
            <a:r>
              <a:rPr lang="it-IT" dirty="0" smtClean="0"/>
              <a:t>Durante la sua permanenza gli sono mancati affetto e attenzioni, che lui cercava di ottenere comportandosi da discolo.</a:t>
            </a:r>
          </a:p>
          <a:p>
            <a:pPr marL="0" indent="0">
              <a:buNone/>
            </a:pPr>
            <a:r>
              <a:rPr lang="it-IT" dirty="0"/>
              <a:t>U</a:t>
            </a:r>
            <a:r>
              <a:rPr lang="it-IT" dirty="0" smtClean="0"/>
              <a:t>na volta diventato padre ha deciso di diventare per i suoi figli un educatore affettuoso, attento e amorevole evitando di trasferire e riprodurre il comportamento tenuto dagli istitutori nei suoi confronti. </a:t>
            </a:r>
          </a:p>
          <a:p>
            <a:pPr marL="0" indent="0">
              <a:buNone/>
            </a:pPr>
            <a:endParaRPr lang="it-IT" dirty="0" smtClean="0"/>
          </a:p>
        </p:txBody>
      </p:sp>
      <p:sp>
        <p:nvSpPr>
          <p:cNvPr id="5" name="CasellaDiTesto 4"/>
          <p:cNvSpPr txBox="1"/>
          <p:nvPr/>
        </p:nvSpPr>
        <p:spPr>
          <a:xfrm>
            <a:off x="1394012" y="927847"/>
            <a:ext cx="940397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4000" dirty="0" smtClean="0"/>
              <a:t>«SI INIZIA A DIVENTARE GENITORI SIN DA PICCOLI»</a:t>
            </a:r>
            <a:endParaRPr lang="it-IT" sz="4000" dirty="0"/>
          </a:p>
        </p:txBody>
      </p:sp>
    </p:spTree>
    <p:extLst>
      <p:ext uri="{BB962C8B-B14F-4D97-AF65-F5344CB8AC3E}">
        <p14:creationId xmlns:p14="http://schemas.microsoft.com/office/powerpoint/2010/main" val="812201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8984" y="3086067"/>
            <a:ext cx="4663844" cy="2810500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0023" y="801072"/>
            <a:ext cx="5988961" cy="3470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276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31520" y="710339"/>
            <a:ext cx="6377195" cy="3703165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4762" y="3355549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7106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2529" y="716458"/>
            <a:ext cx="7477245" cy="4579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609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egnaposto contenut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93269" y="982132"/>
            <a:ext cx="4584589" cy="27556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3493" y="2965584"/>
            <a:ext cx="4584589" cy="2755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321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8611" y="773714"/>
            <a:ext cx="4584589" cy="2755631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7399" y="4029601"/>
            <a:ext cx="8440502" cy="1403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4298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o">
  <a:themeElements>
    <a:clrScheme name="Organico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o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474</TotalTime>
  <Words>694</Words>
  <Application>Microsoft Office PowerPoint</Application>
  <PresentationFormat>Widescreen</PresentationFormat>
  <Paragraphs>73</Paragraphs>
  <Slides>16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16</vt:i4>
      </vt:variant>
    </vt:vector>
  </HeadingPairs>
  <TitlesOfParts>
    <vt:vector size="21" baseType="lpstr">
      <vt:lpstr>Arial</vt:lpstr>
      <vt:lpstr>Calibri</vt:lpstr>
      <vt:lpstr>Garamond</vt:lpstr>
      <vt:lpstr>Wingdings</vt:lpstr>
      <vt:lpstr>Organico</vt:lpstr>
      <vt:lpstr>MARTINITT E STELLINE</vt:lpstr>
      <vt:lpstr>UN PO’ DI STORIA…</vt:lpstr>
      <vt:lpstr>ALL’INTERNO DELL’ORFANOTROFIO MASCHILE</vt:lpstr>
      <vt:lpstr>Presentazione standard di PowerPoint</vt:lpstr>
      <vt:lpstr>LA GIORNATA DI UN MARTININ nel XIX secolo</vt:lpstr>
      <vt:lpstr>ALL’INTERNO DELL’ORFANOTROFIO FEMMINILE </vt:lpstr>
      <vt:lpstr>LA GIORNATA DI UNA STELLINA  nel XIX secolo </vt:lpstr>
      <vt:lpstr>CURIOSITA’</vt:lpstr>
      <vt:lpstr>INTERVISTA ALL’  EX MARTININ RENATO MARELLI</vt:lpstr>
      <vt:lpstr>INTERVISTA ALL’  EX MARTININ RENATO MARELLI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MARTINITT E STELLINE</dc:title>
  <dc:creator>Administrator</dc:creator>
  <cp:lastModifiedBy>Museo 07</cp:lastModifiedBy>
  <cp:revision>32</cp:revision>
  <dcterms:created xsi:type="dcterms:W3CDTF">2018-11-22T15:53:05Z</dcterms:created>
  <dcterms:modified xsi:type="dcterms:W3CDTF">2020-03-10T15:51:04Z</dcterms:modified>
</cp:coreProperties>
</file>